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90" r:id="rId4"/>
    <p:sldId id="259" r:id="rId5"/>
    <p:sldId id="291" r:id="rId6"/>
    <p:sldId id="261" r:id="rId7"/>
    <p:sldId id="323" r:id="rId8"/>
    <p:sldId id="295" r:id="rId9"/>
    <p:sldId id="296" r:id="rId10"/>
    <p:sldId id="298" r:id="rId11"/>
    <p:sldId id="297" r:id="rId12"/>
    <p:sldId id="324" r:id="rId13"/>
    <p:sldId id="292" r:id="rId14"/>
    <p:sldId id="269" r:id="rId15"/>
    <p:sldId id="325" r:id="rId16"/>
    <p:sldId id="294" r:id="rId17"/>
    <p:sldId id="274" r:id="rId18"/>
    <p:sldId id="302" r:id="rId19"/>
    <p:sldId id="326" r:id="rId20"/>
    <p:sldId id="305" r:id="rId21"/>
    <p:sldId id="306" r:id="rId22"/>
    <p:sldId id="308" r:id="rId23"/>
    <p:sldId id="276" r:id="rId24"/>
    <p:sldId id="309" r:id="rId25"/>
    <p:sldId id="310" r:id="rId26"/>
    <p:sldId id="311" r:id="rId27"/>
    <p:sldId id="278" r:id="rId28"/>
    <p:sldId id="279" r:id="rId29"/>
    <p:sldId id="280" r:id="rId30"/>
    <p:sldId id="312" r:id="rId31"/>
    <p:sldId id="313" r:id="rId32"/>
    <p:sldId id="282" r:id="rId33"/>
    <p:sldId id="315" r:id="rId34"/>
    <p:sldId id="284" r:id="rId35"/>
    <p:sldId id="285" r:id="rId36"/>
    <p:sldId id="319" r:id="rId37"/>
    <p:sldId id="286" r:id="rId38"/>
    <p:sldId id="320" r:id="rId39"/>
    <p:sldId id="321" r:id="rId40"/>
    <p:sldId id="322" r:id="rId4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FFA1"/>
    <a:srgbClr val="B7FFCF"/>
    <a:srgbClr val="FCFCC4"/>
    <a:srgbClr val="51CBBC"/>
    <a:srgbClr val="35B1A2"/>
    <a:srgbClr val="36B4A5"/>
    <a:srgbClr val="1FA5E1"/>
    <a:srgbClr val="1AC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31BF5-E87C-42A7-A3E3-43E9E1BCEEDB}" type="datetimeFigureOut">
              <a:rPr lang="ko-KR" altLang="en-US" smtClean="0"/>
              <a:t>2018-02-02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AD797-DDB0-4F93-8277-B1E9E50A18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731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EBE9-0804-411E-9F79-BA46C0DA5D4E}" type="datetimeFigureOut">
              <a:rPr lang="ko-KR" altLang="en-US" smtClean="0"/>
              <a:t>2018-02-02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AA0E8-AA58-48A5-A33F-26DAB74FC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709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직선 연결선 8"/>
          <p:cNvCxnSpPr/>
          <p:nvPr userDrawn="1"/>
        </p:nvCxnSpPr>
        <p:spPr>
          <a:xfrm>
            <a:off x="0" y="548680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646549" y="9214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9127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캡처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106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902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캡처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3357"/>
            <a:ext cx="2592288" cy="44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캡처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01"/>
          <a:stretch/>
        </p:blipFill>
        <p:spPr bwMode="auto">
          <a:xfrm>
            <a:off x="179512" y="836712"/>
            <a:ext cx="8784976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>
            <a:off x="827584" y="1772816"/>
            <a:ext cx="7416824" cy="508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30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25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97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8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57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3601" r="6322" b="20837"/>
          <a:stretch/>
        </p:blipFill>
        <p:spPr>
          <a:xfrm>
            <a:off x="0" y="0"/>
            <a:ext cx="2417859" cy="16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86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60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82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DEBE9-0804-411E-9F79-BA46C0DA5D4E}" type="datetimeFigureOut">
              <a:rPr lang="ko-KR" altLang="en-US" smtClean="0"/>
              <a:t>2018-02-02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AA0E8-AA58-48A5-A33F-26DAB74FC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345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8.png"/><Relationship Id="rId5" Type="http://schemas.openxmlformats.org/officeDocument/2006/relationships/image" Target="../media/image20.JP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18.mp3"/><Relationship Id="rId7" Type="http://schemas.openxmlformats.org/officeDocument/2006/relationships/image" Target="../media/image28.jpe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27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8.mp3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0.mp3"/><Relationship Id="rId7" Type="http://schemas.openxmlformats.org/officeDocument/2006/relationships/image" Target="../media/image30.jpe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9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20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5" Type="http://schemas.openxmlformats.org/officeDocument/2006/relationships/image" Target="../media/image18.png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image" Target="../media/image18.png"/><Relationship Id="rId5" Type="http://schemas.openxmlformats.org/officeDocument/2006/relationships/image" Target="../media/image32.jpe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5.mp3"/><Relationship Id="rId7" Type="http://schemas.openxmlformats.org/officeDocument/2006/relationships/image" Target="../media/image34.jpe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33.jpe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5.mp3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7.mp3"/><Relationship Id="rId7" Type="http://schemas.openxmlformats.org/officeDocument/2006/relationships/image" Target="../media/image36.jpeg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image" Target="../media/image35.jpe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7.mp3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4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jpe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2.xml"/><Relationship Id="rId5" Type="http://schemas.microsoft.com/office/2007/relationships/media" Target="../media/media3.mp3"/><Relationship Id="rId15" Type="http://schemas.openxmlformats.org/officeDocument/2006/relationships/image" Target="../media/image16.jpe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5" Type="http://schemas.openxmlformats.org/officeDocument/2006/relationships/image" Target="../media/image18.png"/><Relationship Id="rId4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image" Target="../media/image18.png"/><Relationship Id="rId3" Type="http://schemas.microsoft.com/office/2007/relationships/media" Target="../media/media7.mp3"/><Relationship Id="rId7" Type="http://schemas.microsoft.com/office/2007/relationships/media" Target="../media/media9.mp3"/><Relationship Id="rId12" Type="http://schemas.openxmlformats.org/officeDocument/2006/relationships/image" Target="../media/image19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slideLayout" Target="../slideLayouts/slideLayout2.xml"/><Relationship Id="rId5" Type="http://schemas.microsoft.com/office/2007/relationships/media" Target="../media/media8.mp3"/><Relationship Id="rId10" Type="http://schemas.openxmlformats.org/officeDocument/2006/relationships/audio" Target="../media/media10.mp3"/><Relationship Id="rId4" Type="http://schemas.openxmlformats.org/officeDocument/2006/relationships/audio" Target="../media/media7.mp3"/><Relationship Id="rId9" Type="http://schemas.microsoft.com/office/2007/relationships/media" Target="../media/media10.mp3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13.mp3"/><Relationship Id="rId7" Type="http://schemas.openxmlformats.org/officeDocument/2006/relationships/image" Target="../media/image23.jpe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3.mp3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15.mp3"/><Relationship Id="rId7" Type="http://schemas.openxmlformats.org/officeDocument/2006/relationships/image" Target="../media/image25.jpe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5.mp3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7504" y="116632"/>
            <a:ext cx="6264696" cy="6624736"/>
          </a:xfrm>
          <a:prstGeom prst="rect">
            <a:avLst/>
          </a:prstGeom>
          <a:solidFill>
            <a:srgbClr val="1AC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4" r="12488" b="16612"/>
          <a:stretch/>
        </p:blipFill>
        <p:spPr>
          <a:xfrm>
            <a:off x="263769" y="260648"/>
            <a:ext cx="5973568" cy="5718737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6444208" y="116632"/>
            <a:ext cx="1296144" cy="1296144"/>
          </a:xfrm>
          <a:prstGeom prst="roundRect">
            <a:avLst/>
          </a:prstGeom>
          <a:solidFill>
            <a:srgbClr val="1FA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6516216" y="188640"/>
            <a:ext cx="1152128" cy="1152128"/>
          </a:xfrm>
          <a:prstGeom prst="roundRect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dirty="0" smtClean="0">
                <a:latin typeface="HY동녘M" pitchFamily="18" charset="-127"/>
                <a:ea typeface="HY동녘M" pitchFamily="18" charset="-127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4208" y="1484784"/>
            <a:ext cx="2699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latin typeface="+mn-ea"/>
              </a:rPr>
              <a:t>韓国の大学に行くつもり？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516216" y="3087441"/>
            <a:ext cx="1080120" cy="32403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</a:rPr>
              <a:t>학습목</a:t>
            </a:r>
            <a:r>
              <a:rPr lang="ko-KR" altLang="en-US" sz="1400" dirty="0">
                <a:solidFill>
                  <a:schemeClr val="tx1"/>
                </a:solidFill>
              </a:rPr>
              <a:t>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4208" y="3413994"/>
            <a:ext cx="28083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C00000"/>
                </a:solidFill>
              </a:rPr>
              <a:t>의사소통 기본표현</a:t>
            </a:r>
            <a:endParaRPr lang="en-US" altLang="ko-KR" sz="1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1. </a:t>
            </a:r>
            <a:r>
              <a:rPr lang="ko-KR" altLang="en-US" sz="1400" dirty="0" smtClean="0"/>
              <a:t>격려</a:t>
            </a:r>
            <a:r>
              <a:rPr lang="en-US" altLang="ko-KR" sz="1400" dirty="0" smtClean="0"/>
              <a:t>	</a:t>
            </a:r>
            <a:endParaRPr lang="en-US" altLang="ja-JP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2. </a:t>
            </a:r>
            <a:r>
              <a:rPr lang="ko-KR" altLang="en-US" sz="1400" dirty="0" smtClean="0"/>
              <a:t>승낙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동의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3. </a:t>
            </a:r>
            <a:r>
              <a:rPr lang="ko-KR" altLang="en-US" sz="1400" dirty="0" smtClean="0"/>
              <a:t>상황 설명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4. </a:t>
            </a:r>
            <a:r>
              <a:rPr lang="ko-KR" altLang="en-US" sz="1400" dirty="0" smtClean="0"/>
              <a:t>의지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5. </a:t>
            </a:r>
            <a:r>
              <a:rPr lang="ko-KR" altLang="en-US" sz="1400" dirty="0" smtClean="0"/>
              <a:t>방법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endParaRPr lang="en-US" altLang="ja-JP" sz="1400" dirty="0"/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C00000"/>
                </a:solidFill>
              </a:rPr>
              <a:t>문화</a:t>
            </a:r>
            <a:endParaRPr lang="en-US" altLang="ko-KR" sz="1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/>
              <a:t>일본의 대학 입시에 대해 설명할 수 있다</a:t>
            </a:r>
            <a:r>
              <a:rPr lang="en-US" altLang="ko-KR" sz="1400" dirty="0" smtClean="0"/>
              <a:t>.</a:t>
            </a:r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276996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02" y="1901441"/>
            <a:ext cx="1795238" cy="135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잘 듣고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ねぼうを　した</a:t>
            </a:r>
            <a:r>
              <a:rPr lang="ko-KR" altLang="en-US" dirty="0" smtClean="0"/>
              <a:t> </a:t>
            </a:r>
            <a:r>
              <a:rPr lang="en-US" altLang="ko-KR" dirty="0" smtClean="0"/>
              <a:t>/ </a:t>
            </a:r>
            <a:r>
              <a:rPr lang="ja-JP" altLang="en-US" dirty="0" smtClean="0"/>
              <a:t>れんらくする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095836" y="1699278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ねぼうを　した</a:t>
            </a:r>
            <a:r>
              <a:rPr lang="ja-JP" altLang="en-US" dirty="0" smtClean="0"/>
              <a:t>んです。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どうした</a:t>
            </a:r>
            <a:r>
              <a:rPr lang="ja-JP" altLang="en-US" dirty="0" smtClean="0"/>
              <a:t>ら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5"/>
                </a:solidFill>
              </a:rPr>
              <a:t>れんらくし</a:t>
            </a:r>
            <a:r>
              <a:rPr lang="ja-JP" altLang="en-US" dirty="0" smtClean="0"/>
              <a:t>た　ほうが　いいですよ。</a:t>
            </a:r>
            <a:endParaRPr lang="en-US" altLang="ja-JP" dirty="0" smtClean="0"/>
          </a:p>
        </p:txBody>
      </p:sp>
      <p:pic>
        <p:nvPicPr>
          <p:cNvPr id="4" name="49-2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41521" y="156166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6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33" y="1901442"/>
            <a:ext cx="2043676" cy="135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1" y="4651805"/>
            <a:ext cx="2020000" cy="135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504" y="3251442"/>
            <a:ext cx="300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めまいが　する</a:t>
            </a:r>
            <a:r>
              <a:rPr lang="ko-KR" altLang="en-US" dirty="0" smtClean="0"/>
              <a:t> </a:t>
            </a:r>
            <a:r>
              <a:rPr lang="en-US" altLang="ko-KR" dirty="0"/>
              <a:t>/ </a:t>
            </a:r>
            <a:endParaRPr lang="en-US" altLang="ko-KR" dirty="0" smtClean="0"/>
          </a:p>
          <a:p>
            <a:pPr algn="ctr"/>
            <a:r>
              <a:rPr lang="ja-JP" altLang="en-US" dirty="0" smtClean="0"/>
              <a:t>びょういんに　行く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16504" y="6002254"/>
            <a:ext cx="300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留学したい</a:t>
            </a:r>
            <a:r>
              <a:rPr lang="ko-KR" altLang="en-US" dirty="0" smtClean="0"/>
              <a:t> </a:t>
            </a:r>
            <a:r>
              <a:rPr lang="en-US" altLang="ko-KR" dirty="0"/>
              <a:t>/ </a:t>
            </a:r>
            <a:endParaRPr lang="en-US" altLang="ko-KR" dirty="0" smtClean="0"/>
          </a:p>
          <a:p>
            <a:pPr algn="ctr"/>
            <a:r>
              <a:rPr lang="ja-JP" altLang="en-US" dirty="0" smtClean="0"/>
              <a:t>先生に　そうだんを　する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5836" y="1744355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めまいが　する</a:t>
            </a:r>
            <a:r>
              <a:rPr lang="ja-JP" altLang="en-US" dirty="0" smtClean="0"/>
              <a:t>ん</a:t>
            </a:r>
            <a:r>
              <a:rPr lang="ja-JP" altLang="en-US" dirty="0"/>
              <a:t>です。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どうしたら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5"/>
                </a:solidFill>
              </a:rPr>
              <a:t>びょういんに　行っ</a:t>
            </a:r>
            <a:r>
              <a:rPr lang="ja-JP" altLang="en-US" dirty="0" smtClean="0"/>
              <a:t>た</a:t>
            </a:r>
            <a:r>
              <a:rPr lang="ja-JP" altLang="en-US" dirty="0"/>
              <a:t>　ほうが　いいですよ。</a:t>
            </a:r>
            <a:endParaRPr lang="en-US" altLang="ja-JP" dirty="0"/>
          </a:p>
        </p:txBody>
      </p:sp>
      <p:sp>
        <p:nvSpPr>
          <p:cNvPr id="20" name="TextBox 19"/>
          <p:cNvSpPr txBox="1"/>
          <p:nvPr/>
        </p:nvSpPr>
        <p:spPr>
          <a:xfrm>
            <a:off x="3095836" y="449471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留学し</a:t>
            </a:r>
            <a:r>
              <a:rPr lang="ja-JP" altLang="en-US" dirty="0">
                <a:solidFill>
                  <a:schemeClr val="accent2"/>
                </a:solidFill>
              </a:rPr>
              <a:t>た</a:t>
            </a:r>
            <a:r>
              <a:rPr lang="ja-JP" altLang="en-US" dirty="0"/>
              <a:t>んです。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どうしたら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5"/>
                </a:solidFill>
              </a:rPr>
              <a:t>先生に　そうだんを　し</a:t>
            </a:r>
            <a:r>
              <a:rPr lang="ja-JP" altLang="en-US" dirty="0" smtClean="0"/>
              <a:t>た</a:t>
            </a:r>
            <a:r>
              <a:rPr lang="ja-JP" altLang="en-US" dirty="0"/>
              <a:t>　ほうが　いいで</a:t>
            </a:r>
            <a:r>
              <a:rPr lang="ja-JP" altLang="en-US" dirty="0" smtClean="0"/>
              <a:t>すよ。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5444722" y="2924944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5"/>
                </a:solidFill>
              </a:rPr>
              <a:t>い</a:t>
            </a:r>
            <a:endParaRPr lang="ko-KR" altLang="en-US" sz="700" dirty="0">
              <a:solidFill>
                <a:schemeClr val="accent5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3440" y="565262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5"/>
                </a:solidFill>
              </a:rPr>
              <a:t>せん　せい</a:t>
            </a:r>
            <a:endParaRPr lang="ko-KR" altLang="en-US" sz="700" dirty="0">
              <a:solidFill>
                <a:schemeClr val="accent5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39433" y="455177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りゅうがく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3" name="49-2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1532110"/>
            <a:ext cx="360000" cy="360000"/>
          </a:xfrm>
          <a:prstGeom prst="rect">
            <a:avLst/>
          </a:prstGeom>
        </p:spPr>
      </p:pic>
      <p:pic>
        <p:nvPicPr>
          <p:cNvPr id="4" name="49-2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42824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7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3" y="1910068"/>
            <a:ext cx="2070336" cy="135000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97" y="4661250"/>
            <a:ext cx="1970748" cy="135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504" y="3251442"/>
            <a:ext cx="300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ゆうびんばんごうが　わからない</a:t>
            </a:r>
            <a:r>
              <a:rPr lang="ko-KR" altLang="en-US" dirty="0" smtClean="0"/>
              <a:t> </a:t>
            </a:r>
            <a:r>
              <a:rPr lang="en-US" altLang="ko-KR" dirty="0"/>
              <a:t>/ </a:t>
            </a:r>
            <a:r>
              <a:rPr lang="ja-JP" altLang="en-US" dirty="0" smtClean="0"/>
              <a:t>ネットで　しらべる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6504" y="6002254"/>
            <a:ext cx="300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かさを　わすれた</a:t>
            </a:r>
            <a:r>
              <a:rPr lang="ko-KR" altLang="en-US" dirty="0" smtClean="0"/>
              <a:t> </a:t>
            </a:r>
            <a:r>
              <a:rPr lang="en-US" altLang="ko-KR" dirty="0"/>
              <a:t>/ </a:t>
            </a:r>
            <a:endParaRPr lang="en-US" altLang="ko-KR" dirty="0" smtClean="0"/>
          </a:p>
          <a:p>
            <a:pPr algn="ctr"/>
            <a:r>
              <a:rPr lang="ja-JP" altLang="en-US" dirty="0"/>
              <a:t>コンビニ</a:t>
            </a:r>
            <a:r>
              <a:rPr lang="ja-JP" altLang="en-US" dirty="0" smtClean="0"/>
              <a:t>で　かう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095836" y="1744355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ゆうびんばんごうが　わからない</a:t>
            </a:r>
            <a:r>
              <a:rPr lang="ja-JP" altLang="en-US" dirty="0" smtClean="0"/>
              <a:t>ん</a:t>
            </a:r>
            <a:r>
              <a:rPr lang="ja-JP" altLang="en-US" dirty="0"/>
              <a:t>です。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どうしたら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5"/>
                </a:solidFill>
              </a:rPr>
              <a:t>ネットでに　しらべ</a:t>
            </a:r>
            <a:r>
              <a:rPr lang="ja-JP" altLang="en-US" dirty="0" smtClean="0"/>
              <a:t>た</a:t>
            </a:r>
            <a:r>
              <a:rPr lang="ja-JP" altLang="en-US" dirty="0"/>
              <a:t>　ほうが　いいですよ。</a:t>
            </a:r>
            <a:endParaRPr lang="en-US" altLang="ja-JP" dirty="0"/>
          </a:p>
        </p:txBody>
      </p:sp>
      <p:sp>
        <p:nvSpPr>
          <p:cNvPr id="16" name="TextBox 15"/>
          <p:cNvSpPr txBox="1"/>
          <p:nvPr/>
        </p:nvSpPr>
        <p:spPr>
          <a:xfrm>
            <a:off x="3095836" y="449471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かさを　わすれた</a:t>
            </a:r>
            <a:r>
              <a:rPr lang="ja-JP" altLang="en-US" dirty="0" smtClean="0"/>
              <a:t>ん</a:t>
            </a:r>
            <a:r>
              <a:rPr lang="ja-JP" altLang="en-US" dirty="0"/>
              <a:t>です。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どうしたら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5"/>
                </a:solidFill>
              </a:rPr>
              <a:t>コンビニで　かっ</a:t>
            </a:r>
            <a:r>
              <a:rPr lang="ja-JP" altLang="en-US" dirty="0" smtClean="0"/>
              <a:t>た</a:t>
            </a:r>
            <a:r>
              <a:rPr lang="ja-JP" altLang="en-US" dirty="0"/>
              <a:t>　ほうが　いいで</a:t>
            </a:r>
            <a:r>
              <a:rPr lang="ja-JP" altLang="en-US" dirty="0" smtClean="0"/>
              <a:t>すよ。</a:t>
            </a:r>
            <a:endParaRPr lang="en-US" altLang="ja-JP" dirty="0"/>
          </a:p>
        </p:txBody>
      </p:sp>
      <p:pic>
        <p:nvPicPr>
          <p:cNvPr id="6" name="49-2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1532110"/>
            <a:ext cx="360000" cy="360000"/>
          </a:xfrm>
          <a:prstGeom prst="rect">
            <a:avLst/>
          </a:prstGeom>
        </p:spPr>
      </p:pic>
      <p:pic>
        <p:nvPicPr>
          <p:cNvPr id="7" name="49-2-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42824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6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ねぼうをする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れんらく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めまいがする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びょういん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留学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そうだん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627784" y="980727"/>
            <a:ext cx="30963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늦잠을 자다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연락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현기증이 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병원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유학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상담</a:t>
            </a:r>
            <a:endParaRPr lang="en-US" altLang="ja-JP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52020" y="980728"/>
            <a:ext cx="2736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ゆうびんばんごう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ネット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しらべる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かさ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わすれる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コンビニ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04248" y="980727"/>
            <a:ext cx="17315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우편번호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인터넷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조사하다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우산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잊다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편의점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95194" y="3068960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りゅう　がく</a:t>
            </a:r>
          </a:p>
        </p:txBody>
      </p:sp>
    </p:spTree>
    <p:extLst>
      <p:ext uri="{BB962C8B-B14F-4D97-AF65-F5344CB8AC3E}">
        <p14:creationId xmlns:p14="http://schemas.microsoft.com/office/powerpoint/2010/main" val="14087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496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교실에서 유나와 마리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그리고 사토시가 진로에 대해 이야기하고 있습니다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576537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/>
              <a:t>まり</a:t>
            </a:r>
            <a:r>
              <a:rPr lang="en-US" altLang="ja-JP" dirty="0" smtClean="0"/>
              <a:t>	</a:t>
            </a:r>
            <a:r>
              <a:rPr lang="ja-JP" altLang="en-US" dirty="0" smtClean="0"/>
              <a:t>ユナちゃんは　韓国の　大学に　行く　つもり？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</a:t>
            </a:r>
            <a:r>
              <a:rPr lang="ja-JP" altLang="en-US" dirty="0" smtClean="0"/>
              <a:t>ナ</a:t>
            </a:r>
            <a:r>
              <a:rPr lang="en-US" altLang="ja-JP" dirty="0" smtClean="0"/>
              <a:t>	</a:t>
            </a:r>
            <a:r>
              <a:rPr lang="ja-JP" altLang="en-US" dirty="0" smtClean="0"/>
              <a:t>ううん、日本の　大学で　デザインを　べんきょうしようと　思っているんだ。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まり</a:t>
            </a:r>
            <a:r>
              <a:rPr lang="en-US" altLang="ja-JP" dirty="0" smtClean="0"/>
              <a:t>	</a:t>
            </a:r>
            <a:r>
              <a:rPr lang="ja-JP" altLang="en-US" dirty="0" smtClean="0"/>
              <a:t>それは　いいね。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ユナ</a:t>
            </a:r>
            <a:r>
              <a:rPr lang="en-US" altLang="ja-JP" dirty="0"/>
              <a:t>	</a:t>
            </a:r>
            <a:r>
              <a:rPr lang="ja-JP" altLang="en-US" dirty="0" smtClean="0"/>
              <a:t>でも、日本語で　作文を　かく　しかんが　あるんだ。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 smtClean="0"/>
              <a:t>	</a:t>
            </a:r>
            <a:r>
              <a:rPr lang="ja-JP" altLang="en-US" dirty="0" smtClean="0"/>
              <a:t>作文の　べんきょうは　どう　したら　いい？</a:t>
            </a:r>
            <a:endParaRPr lang="ko-KR" altLang="en-US" dirty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ま</a:t>
            </a:r>
            <a:r>
              <a:rPr lang="ja-JP" altLang="en-US" dirty="0"/>
              <a:t>り</a:t>
            </a:r>
            <a:r>
              <a:rPr lang="en-US" altLang="ja-JP" dirty="0"/>
              <a:t>	</a:t>
            </a:r>
            <a:r>
              <a:rPr lang="ja-JP" altLang="en-US" dirty="0" smtClean="0"/>
              <a:t>本や　しんぶんを　たくさん　よんだ　ほうが　いいよ。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02792" y="164605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かん　こく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3529384" y="1646051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がく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4410732" y="1646050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12" name="TextBox 11"/>
          <p:cNvSpPr txBox="1"/>
          <p:nvPr/>
        </p:nvSpPr>
        <p:spPr>
          <a:xfrm>
            <a:off x="2013617" y="2204865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2814331" y="2204864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がく</a:t>
            </a:r>
            <a:endParaRPr lang="ko-KR" altLang="en-US" sz="700" dirty="0"/>
          </a:p>
        </p:txBody>
      </p:sp>
      <p:sp>
        <p:nvSpPr>
          <p:cNvPr id="14" name="TextBox 13"/>
          <p:cNvSpPr txBox="1"/>
          <p:nvPr/>
        </p:nvSpPr>
        <p:spPr>
          <a:xfrm>
            <a:off x="6637354" y="220486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15" name="TextBox 14"/>
          <p:cNvSpPr txBox="1"/>
          <p:nvPr/>
        </p:nvSpPr>
        <p:spPr>
          <a:xfrm>
            <a:off x="1864574" y="330420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　ご</a:t>
            </a:r>
            <a:endParaRPr lang="ko-KR" altLang="en-US" sz="700" dirty="0"/>
          </a:p>
        </p:txBody>
      </p:sp>
      <p:sp>
        <p:nvSpPr>
          <p:cNvPr id="16" name="TextBox 15"/>
          <p:cNvSpPr txBox="1"/>
          <p:nvPr/>
        </p:nvSpPr>
        <p:spPr>
          <a:xfrm>
            <a:off x="2877713" y="330420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さく　ぶん</a:t>
            </a:r>
            <a:endParaRPr lang="ko-KR" altLang="en-US" sz="700" dirty="0"/>
          </a:p>
        </p:txBody>
      </p:sp>
      <p:sp>
        <p:nvSpPr>
          <p:cNvPr id="17" name="TextBox 16"/>
          <p:cNvSpPr txBox="1"/>
          <p:nvPr/>
        </p:nvSpPr>
        <p:spPr>
          <a:xfrm>
            <a:off x="1276884" y="3843796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さく　ぶん</a:t>
            </a:r>
            <a:endParaRPr lang="ko-KR" altLang="en-US" sz="700" dirty="0"/>
          </a:p>
        </p:txBody>
      </p:sp>
      <p:sp>
        <p:nvSpPr>
          <p:cNvPr id="18" name="TextBox 17"/>
          <p:cNvSpPr txBox="1"/>
          <p:nvPr/>
        </p:nvSpPr>
        <p:spPr>
          <a:xfrm>
            <a:off x="1260534" y="439098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ほん</a:t>
            </a:r>
            <a:endParaRPr lang="ko-KR" altLang="en-US" sz="700" dirty="0"/>
          </a:p>
        </p:txBody>
      </p:sp>
      <p:pic>
        <p:nvPicPr>
          <p:cNvPr id="2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6216" y="126042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9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576537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/>
              <a:t>さとし</a:t>
            </a:r>
            <a:r>
              <a:rPr lang="en-US" altLang="ja-JP" dirty="0" smtClean="0"/>
              <a:t>	</a:t>
            </a:r>
            <a:r>
              <a:rPr lang="ja-JP" altLang="en-US" dirty="0" smtClean="0"/>
              <a:t>作文を　先生に　見せたら　いいよ。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</a:t>
            </a:r>
            <a:r>
              <a:rPr lang="ja-JP" altLang="en-US" dirty="0" smtClean="0"/>
              <a:t>ナ</a:t>
            </a:r>
            <a:r>
              <a:rPr lang="en-US" altLang="ja-JP" dirty="0" smtClean="0"/>
              <a:t>	</a:t>
            </a:r>
            <a:r>
              <a:rPr lang="ja-JP" altLang="en-US" dirty="0" smtClean="0"/>
              <a:t>わかった。ところで　さとしくんは　センターしけんを　うけるの？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さとし</a:t>
            </a:r>
            <a:r>
              <a:rPr lang="en-US" altLang="ja-JP" dirty="0" smtClean="0"/>
              <a:t>	</a:t>
            </a:r>
            <a:r>
              <a:rPr lang="ja-JP" altLang="en-US" dirty="0"/>
              <a:t>うん</a:t>
            </a:r>
            <a:r>
              <a:rPr lang="ja-JP" altLang="en-US" dirty="0" smtClean="0"/>
              <a:t>、うける　ことに　した。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ユ</a:t>
            </a:r>
            <a:r>
              <a:rPr lang="ja-JP" altLang="en-US" dirty="0"/>
              <a:t>ナ</a:t>
            </a:r>
            <a:r>
              <a:rPr lang="en-US" altLang="ja-JP" dirty="0"/>
              <a:t>	</a:t>
            </a:r>
            <a:r>
              <a:rPr lang="ja-JP" altLang="en-US" dirty="0" smtClean="0"/>
              <a:t>たいへんだね。がんばって！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947" y="2843542"/>
            <a:ext cx="4486656" cy="38404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85510" y="164605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さく　ぶん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2046094" y="1646051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せん　せい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2933523" y="1646050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  <a:endParaRPr lang="ko-KR" altLang="en-US" sz="700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5590981"/>
            <a:ext cx="397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사토시가 보기로 한 시험은 무엇인지 써 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25992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</a:rPr>
              <a:t>センタ</a:t>
            </a:r>
            <a:r>
              <a:rPr lang="ja-JP" altLang="en-US" dirty="0" smtClean="0">
                <a:solidFill>
                  <a:srgbClr val="FF0000"/>
                </a:solidFill>
              </a:rPr>
              <a:t>ーしけん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992" y="138607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3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ううん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デザイン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作文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べんきょう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しんぶん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たくさん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見せる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ところで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～くん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아니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디자인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작문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공부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~(</a:t>
            </a:r>
            <a:r>
              <a:rPr lang="ko-KR" altLang="en-US" dirty="0" smtClean="0"/>
              <a:t>이</a:t>
            </a:r>
            <a:r>
              <a:rPr lang="en-US" altLang="ko-KR" dirty="0" smtClean="0"/>
              <a:t>)</a:t>
            </a:r>
            <a:r>
              <a:rPr lang="ko-KR" altLang="en-US" dirty="0" smtClean="0"/>
              <a:t>랑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신문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많이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보이다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그런데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군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16016" y="980727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たいへんだ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がんばる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732240" y="98072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힘들다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노력하다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729698" y="1962962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さく　ぶん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7030" y="4707892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5604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보기와 같이 묻고 답해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1905116"/>
            <a:ext cx="1800000" cy="1350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095836" y="1702953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らいねん　</a:t>
            </a:r>
            <a:r>
              <a:rPr lang="ja-JP" altLang="en-US" dirty="0" smtClean="0">
                <a:solidFill>
                  <a:schemeClr val="accent2"/>
                </a:solidFill>
              </a:rPr>
              <a:t>センターしけんを　うける</a:t>
            </a:r>
            <a:r>
              <a:rPr lang="ja-JP" altLang="en-US" dirty="0" smtClean="0"/>
              <a:t>　つもり？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ううん、</a:t>
            </a:r>
            <a:r>
              <a:rPr lang="ja-JP" altLang="en-US" dirty="0" smtClean="0">
                <a:solidFill>
                  <a:schemeClr val="accent5"/>
                </a:solidFill>
              </a:rPr>
              <a:t>うける</a:t>
            </a:r>
            <a:r>
              <a:rPr lang="ja-JP" altLang="en-US" dirty="0" smtClean="0"/>
              <a:t>　ことに　した。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がんばって。</a:t>
            </a:r>
            <a:endParaRPr lang="en-US" altLang="ja-JP" dirty="0"/>
          </a:p>
        </p:txBody>
      </p:sp>
      <p:sp>
        <p:nvSpPr>
          <p:cNvPr id="29" name="TextBox 2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センタ</a:t>
            </a:r>
            <a:r>
              <a:rPr lang="ja-JP" altLang="en-US" dirty="0" smtClean="0"/>
              <a:t>ーしけんを　うける</a:t>
            </a:r>
            <a:endParaRPr lang="ko-KR" altLang="en-US" dirty="0"/>
          </a:p>
        </p:txBody>
      </p:sp>
      <p:pic>
        <p:nvPicPr>
          <p:cNvPr id="4" name="51-2-0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9672" y="150651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2" y="4652254"/>
            <a:ext cx="1800000" cy="1350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72" y="1901441"/>
            <a:ext cx="1800000" cy="1350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  <a:ea typeface="맑은 고딕"/>
              </a:rPr>
              <a:t>➊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大会に　出る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5836" y="1744354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らいねん　</a:t>
            </a:r>
            <a:r>
              <a:rPr lang="ja-JP" altLang="en-US" dirty="0" smtClean="0">
                <a:solidFill>
                  <a:schemeClr val="accent2"/>
                </a:solidFill>
              </a:rPr>
              <a:t>ボランティアを　する</a:t>
            </a:r>
            <a:r>
              <a:rPr lang="ja-JP" altLang="en-US" dirty="0"/>
              <a:t>　つもり？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ううん</a:t>
            </a:r>
            <a:r>
              <a:rPr lang="ja-JP" altLang="en-US" dirty="0" smtClean="0"/>
              <a:t>、</a:t>
            </a:r>
            <a:r>
              <a:rPr lang="ja-JP" altLang="en-US" dirty="0" smtClean="0">
                <a:solidFill>
                  <a:schemeClr val="accent5"/>
                </a:solidFill>
              </a:rPr>
              <a:t>する</a:t>
            </a:r>
            <a:r>
              <a:rPr lang="ja-JP" altLang="en-US" dirty="0"/>
              <a:t>　ことに　した。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がんばって。</a:t>
            </a:r>
            <a:endParaRPr lang="en-US" altLang="ja-JP" dirty="0"/>
          </a:p>
        </p:txBody>
      </p:sp>
      <p:sp>
        <p:nvSpPr>
          <p:cNvPr id="21" name="TextBox 20"/>
          <p:cNvSpPr txBox="1"/>
          <p:nvPr/>
        </p:nvSpPr>
        <p:spPr>
          <a:xfrm>
            <a:off x="3095836" y="4495167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らいねん　</a:t>
            </a:r>
            <a:r>
              <a:rPr lang="ja-JP" altLang="en-US" dirty="0">
                <a:solidFill>
                  <a:schemeClr val="accent2"/>
                </a:solidFill>
              </a:rPr>
              <a:t>大会</a:t>
            </a:r>
            <a:r>
              <a:rPr lang="ja-JP" altLang="en-US" dirty="0" smtClean="0">
                <a:solidFill>
                  <a:schemeClr val="accent2"/>
                </a:solidFill>
              </a:rPr>
              <a:t>に　出る</a:t>
            </a:r>
            <a:r>
              <a:rPr lang="ja-JP" altLang="en-US" dirty="0"/>
              <a:t>　つもり？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ううん</a:t>
            </a:r>
            <a:r>
              <a:rPr lang="ja-JP" altLang="en-US" dirty="0" smtClean="0"/>
              <a:t>、</a:t>
            </a:r>
            <a:r>
              <a:rPr lang="ja-JP" altLang="en-US" dirty="0" smtClean="0">
                <a:solidFill>
                  <a:schemeClr val="accent5"/>
                </a:solidFill>
              </a:rPr>
              <a:t>出る</a:t>
            </a:r>
            <a:r>
              <a:rPr lang="ja-JP" altLang="en-US" dirty="0"/>
              <a:t>　ことに　した。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がんばって。</a:t>
            </a:r>
            <a:endParaRPr lang="en-US" altLang="ja-JP" dirty="0"/>
          </a:p>
        </p:txBody>
      </p:sp>
      <p:sp>
        <p:nvSpPr>
          <p:cNvPr id="22" name="TextBox 21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ボランティアを　する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50178" y="4551778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たい　かい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2900" y="4552226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で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62146" y="5112562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5"/>
                </a:solidFill>
              </a:rPr>
              <a:t>で</a:t>
            </a:r>
            <a:endParaRPr lang="ko-KR" altLang="en-US" sz="700" dirty="0">
              <a:solidFill>
                <a:schemeClr val="accent5"/>
              </a:solidFill>
            </a:endParaRPr>
          </a:p>
        </p:txBody>
      </p:sp>
      <p:pic>
        <p:nvPicPr>
          <p:cNvPr id="3" name="51-2-1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1516675"/>
            <a:ext cx="360000" cy="360000"/>
          </a:xfrm>
          <a:prstGeom prst="rect">
            <a:avLst/>
          </a:prstGeom>
        </p:spPr>
      </p:pic>
      <p:pic>
        <p:nvPicPr>
          <p:cNvPr id="4" name="51-2-2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4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1901442"/>
            <a:ext cx="1800000" cy="1350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r="5600"/>
          <a:stretch/>
        </p:blipFill>
        <p:spPr>
          <a:xfrm>
            <a:off x="719671" y="4652254"/>
            <a:ext cx="1800000" cy="1350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  <a:ea typeface="맑은 고딕"/>
              </a:rPr>
              <a:t>➌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かいがいりょこうに　行く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うんてんを　ならう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95836" y="1744354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らいねん　</a:t>
            </a:r>
            <a:r>
              <a:rPr lang="ja-JP" altLang="en-US" dirty="0" smtClean="0">
                <a:solidFill>
                  <a:schemeClr val="accent2"/>
                </a:solidFill>
              </a:rPr>
              <a:t>うんてんを　ならう</a:t>
            </a:r>
            <a:r>
              <a:rPr lang="ja-JP" altLang="en-US" dirty="0"/>
              <a:t>　つもり？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ううん</a:t>
            </a:r>
            <a:r>
              <a:rPr lang="ja-JP" altLang="en-US" dirty="0" smtClean="0"/>
              <a:t>、</a:t>
            </a:r>
            <a:r>
              <a:rPr lang="ja-JP" altLang="en-US" dirty="0" smtClean="0">
                <a:solidFill>
                  <a:schemeClr val="accent5"/>
                </a:solidFill>
              </a:rPr>
              <a:t>ならう</a:t>
            </a:r>
            <a:r>
              <a:rPr lang="ja-JP" altLang="en-US" dirty="0"/>
              <a:t>　ことに　した。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がんばって。</a:t>
            </a:r>
            <a:endParaRPr lang="en-US" altLang="ja-JP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4495167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らいねん　</a:t>
            </a:r>
            <a:r>
              <a:rPr lang="ja-JP" altLang="en-US" dirty="0" smtClean="0">
                <a:solidFill>
                  <a:schemeClr val="accent2"/>
                </a:solidFill>
              </a:rPr>
              <a:t>かいがいりょこうに　行く</a:t>
            </a:r>
            <a:r>
              <a:rPr lang="ja-JP" altLang="en-US" dirty="0"/>
              <a:t>　つもり？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ううん</a:t>
            </a:r>
            <a:r>
              <a:rPr lang="ja-JP" altLang="en-US" dirty="0" smtClean="0"/>
              <a:t>、</a:t>
            </a:r>
            <a:r>
              <a:rPr lang="ja-JP" altLang="en-US" dirty="0" smtClean="0">
                <a:solidFill>
                  <a:schemeClr val="accent5"/>
                </a:solidFill>
              </a:rPr>
              <a:t>行く</a:t>
            </a:r>
            <a:r>
              <a:rPr lang="ja-JP" altLang="en-US" dirty="0"/>
              <a:t>　ことに　した。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がんばって。</a:t>
            </a:r>
            <a:endParaRPr lang="en-US" altLang="ja-JP" dirty="0"/>
          </a:p>
        </p:txBody>
      </p:sp>
      <p:sp>
        <p:nvSpPr>
          <p:cNvPr id="14" name="TextBox 13"/>
          <p:cNvSpPr txBox="1"/>
          <p:nvPr/>
        </p:nvSpPr>
        <p:spPr>
          <a:xfrm>
            <a:off x="4762146" y="5112562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5"/>
                </a:solidFill>
              </a:rPr>
              <a:t>い</a:t>
            </a:r>
            <a:endParaRPr lang="ko-KR" altLang="en-US" sz="700" dirty="0">
              <a:solidFill>
                <a:schemeClr val="accent5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46150" y="4560852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い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4" name="51-2-3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1532110"/>
            <a:ext cx="360000" cy="360000"/>
          </a:xfrm>
          <a:prstGeom prst="rect">
            <a:avLst/>
          </a:prstGeom>
        </p:spPr>
      </p:pic>
      <p:pic>
        <p:nvPicPr>
          <p:cNvPr id="5" name="51-2-4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42824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4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1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 듣고 무슨 뜻인지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5" r="5695"/>
          <a:stretch/>
        </p:blipFill>
        <p:spPr>
          <a:xfrm>
            <a:off x="1979712" y="1340768"/>
            <a:ext cx="2160000" cy="162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32" y="1340768"/>
            <a:ext cx="2160000" cy="162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539552" y="4084658"/>
            <a:ext cx="2160000" cy="162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3347864" y="4077072"/>
            <a:ext cx="2160000" cy="162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/>
        </p:blipFill>
        <p:spPr>
          <a:xfrm>
            <a:off x="6336436" y="4077072"/>
            <a:ext cx="2160000" cy="162000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662168" y="3068960"/>
            <a:ext cx="2646483" cy="5040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大学に　行く　つもりです。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774295" y="3068960"/>
            <a:ext cx="2331474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おんせんりょこうを　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すう　つもりです。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96310" y="5805264"/>
            <a:ext cx="2646483" cy="79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センターしけんを　うける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つもりです。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104622" y="5805264"/>
            <a:ext cx="2646483" cy="79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ちちの　しごとを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>
                <a:solidFill>
                  <a:schemeClr val="tx1"/>
                </a:solidFill>
              </a:rPr>
              <a:t>てつだ</a:t>
            </a:r>
            <a:r>
              <a:rPr lang="ja-JP" altLang="en-US" dirty="0" smtClean="0">
                <a:solidFill>
                  <a:schemeClr val="tx1"/>
                </a:solidFill>
              </a:rPr>
              <a:t>う　つもりです。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924466" y="5805264"/>
            <a:ext cx="2983939" cy="504000"/>
          </a:xfrm>
          <a:prstGeom prst="rect">
            <a:avLst/>
          </a:prstGeom>
          <a:solidFill>
            <a:schemeClr val="bg2"/>
          </a:solidFill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かんじを　ならう　つもりです。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83054" y="3050425"/>
            <a:ext cx="62567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がく</a:t>
            </a:r>
            <a:endParaRPr lang="ko-KR" altLang="en-US" sz="700" dirty="0"/>
          </a:p>
        </p:txBody>
      </p:sp>
      <p:sp>
        <p:nvSpPr>
          <p:cNvPr id="31" name="TextBox 30"/>
          <p:cNvSpPr txBox="1"/>
          <p:nvPr/>
        </p:nvSpPr>
        <p:spPr>
          <a:xfrm>
            <a:off x="2569295" y="3050424"/>
            <a:ext cx="62567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32" name="TextBox 31"/>
          <p:cNvSpPr txBox="1"/>
          <p:nvPr/>
        </p:nvSpPr>
        <p:spPr>
          <a:xfrm>
            <a:off x="1547664" y="13407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27984" y="134746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504" y="409453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5816" y="407707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24466" y="407707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➎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pic>
        <p:nvPicPr>
          <p:cNvPr id="9" name="46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83688" y="1746072"/>
            <a:ext cx="360000" cy="360000"/>
          </a:xfrm>
          <a:prstGeom prst="rect">
            <a:avLst/>
          </a:prstGeom>
        </p:spPr>
      </p:pic>
      <p:pic>
        <p:nvPicPr>
          <p:cNvPr id="10" name="46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464008" y="1710100"/>
            <a:ext cx="360000" cy="360000"/>
          </a:xfrm>
          <a:prstGeom prst="rect">
            <a:avLst/>
          </a:prstGeom>
        </p:spPr>
      </p:pic>
      <p:pic>
        <p:nvPicPr>
          <p:cNvPr id="11" name="46-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3528" y="4502502"/>
            <a:ext cx="360000" cy="360000"/>
          </a:xfrm>
          <a:prstGeom prst="rect">
            <a:avLst/>
          </a:prstGeom>
        </p:spPr>
      </p:pic>
      <p:pic>
        <p:nvPicPr>
          <p:cNvPr id="12" name="46-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987864" y="4502502"/>
            <a:ext cx="360000" cy="360000"/>
          </a:xfrm>
          <a:prstGeom prst="rect">
            <a:avLst/>
          </a:prstGeom>
        </p:spPr>
      </p:pic>
      <p:pic>
        <p:nvPicPr>
          <p:cNvPr id="13" name="46-5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960490" y="450250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36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79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らいねん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ボランティア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大会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出る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うんてん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かいがいりょこう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555776" y="980727"/>
            <a:ext cx="30963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내년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자원봉사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대회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나가</a:t>
            </a:r>
            <a:r>
              <a:rPr lang="en-US" altLang="ko-KR" dirty="0" smtClean="0"/>
              <a:t>(</a:t>
            </a:r>
            <a:r>
              <a:rPr lang="ko-KR" altLang="en-US" dirty="0" smtClean="0"/>
              <a:t>오</a:t>
            </a:r>
            <a:r>
              <a:rPr lang="en-US" altLang="ko-KR" dirty="0" smtClean="0"/>
              <a:t>)</a:t>
            </a:r>
            <a:r>
              <a:rPr lang="ko-KR" altLang="en-US" dirty="0" smtClean="0"/>
              <a:t>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운전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해외여행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706628" y="1951336"/>
            <a:ext cx="8496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たい　かい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4133" y="2508865"/>
            <a:ext cx="8496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で</a:t>
            </a:r>
          </a:p>
        </p:txBody>
      </p:sp>
    </p:spTree>
    <p:extLst>
      <p:ext uri="{BB962C8B-B14F-4D97-AF65-F5344CB8AC3E}">
        <p14:creationId xmlns:p14="http://schemas.microsoft.com/office/powerpoint/2010/main" val="84539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아르바이트 모집 광고를 읽고 질문에 답해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4118272" y="1268760"/>
            <a:ext cx="4918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아르바이트를 모집하고 있는 곳에 체크해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118273" y="4679558"/>
            <a:ext cx="4918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아르바이트는 하루 몇 시간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주당 며칠 이상부터</a:t>
            </a:r>
            <a:endParaRPr lang="en-US" altLang="ko-KR" sz="1400" dirty="0" smtClean="0"/>
          </a:p>
          <a:p>
            <a:r>
              <a:rPr lang="ko-KR" altLang="en-US" sz="1400" dirty="0" smtClean="0"/>
              <a:t>가능한지 조건을 찾아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7" y="1102580"/>
            <a:ext cx="4097296" cy="575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4904" y="2164214"/>
            <a:ext cx="1440000" cy="1080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/>
        </p:blipFill>
        <p:spPr>
          <a:xfrm>
            <a:off x="5970700" y="2164214"/>
            <a:ext cx="1440000" cy="108000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6495" y="2164214"/>
            <a:ext cx="1440000" cy="10800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344904" y="179488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  <a:ea typeface="맑은 고딕"/>
              </a:rPr>
              <a:t>➊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70700" y="179488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6495" y="179488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  <a:ea typeface="맑은 고딕"/>
              </a:rPr>
              <a:t>➌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4794904" y="3367610"/>
            <a:ext cx="540000" cy="54000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420700" y="3367610"/>
            <a:ext cx="540000" cy="54000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8046495" y="3367610"/>
            <a:ext cx="540000" cy="54000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794904" y="3367610"/>
            <a:ext cx="540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 smtClean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11960" y="5445224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いちに</a:t>
            </a:r>
            <a:r>
              <a:rPr lang="ja-JP" altLang="en-US" dirty="0" smtClean="0"/>
              <a:t>ち　</a:t>
            </a:r>
            <a:r>
              <a:rPr lang="ja-JP" altLang="en-US" u="sng" dirty="0" smtClean="0"/>
              <a:t>　　　　　　　　　　</a:t>
            </a:r>
            <a:r>
              <a:rPr lang="ja-JP" altLang="en-US" dirty="0" smtClean="0"/>
              <a:t>、</a:t>
            </a:r>
            <a:endParaRPr lang="en-US" altLang="ja-JP" dirty="0" smtClean="0"/>
          </a:p>
          <a:p>
            <a:endParaRPr lang="en-US" altLang="ko-KR" dirty="0"/>
          </a:p>
          <a:p>
            <a:r>
              <a:rPr lang="ja-JP" altLang="en-US" dirty="0" smtClean="0"/>
              <a:t>しゅう　</a:t>
            </a:r>
            <a:r>
              <a:rPr lang="ja-JP" altLang="en-US" u="sng" dirty="0" smtClean="0"/>
              <a:t>　　　　　　　　　　　　</a:t>
            </a:r>
            <a:r>
              <a:rPr lang="ja-JP" altLang="en-US" dirty="0" smtClean="0"/>
              <a:t>から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580112" y="537321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2</a:t>
            </a:r>
            <a:r>
              <a:rPr lang="ja-JP" altLang="en-US" dirty="0" smtClean="0">
                <a:solidFill>
                  <a:srgbClr val="FF0000"/>
                </a:solidFill>
              </a:rPr>
              <a:t>時間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85845" y="592661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ふつか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29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3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アルバイ</a:t>
            </a:r>
            <a:r>
              <a:rPr lang="ja-JP" altLang="en-US" dirty="0" smtClean="0"/>
              <a:t>ト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大募集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かおりがする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ところ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はたらく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時間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自由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えらべる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時給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円</a:t>
            </a:r>
            <a:endParaRPr lang="en-US" altLang="ja-JP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아르바이트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err="1" smtClean="0"/>
              <a:t>대모집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향기가 나다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장소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곳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일하다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시간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자유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선택할 수 있다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시급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엔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0" y="980728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高校生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いちにち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ふつか</a:t>
            </a:r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980727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고등학생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하루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2</a:t>
            </a:r>
            <a:r>
              <a:rPr lang="ko-KR" altLang="en-US" dirty="0" smtClean="0"/>
              <a:t>일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755576" y="1412776"/>
            <a:ext cx="12961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ぼ　し</a:t>
            </a:r>
            <a:r>
              <a:rPr lang="ja-JP" altLang="en-US" sz="700" dirty="0"/>
              <a:t>ゅ</a:t>
            </a:r>
            <a:endParaRPr lang="ko-KR" altLang="en-US" sz="700" dirty="0"/>
          </a:p>
        </p:txBody>
      </p:sp>
      <p:sp>
        <p:nvSpPr>
          <p:cNvPr id="7" name="TextBox 6"/>
          <p:cNvSpPr txBox="1"/>
          <p:nvPr/>
        </p:nvSpPr>
        <p:spPr>
          <a:xfrm>
            <a:off x="738324" y="3606237"/>
            <a:ext cx="12961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　　か</a:t>
            </a:r>
            <a:r>
              <a:rPr lang="ja-JP" altLang="en-US" sz="700" dirty="0"/>
              <a:t>ん</a:t>
            </a:r>
            <a:endParaRPr lang="ko-KR" altLang="en-US" sz="700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4149080"/>
            <a:ext cx="12961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　　ゆう</a:t>
            </a:r>
            <a:endParaRPr lang="ko-KR" altLang="en-US" sz="700" dirty="0"/>
          </a:p>
        </p:txBody>
      </p:sp>
      <p:sp>
        <p:nvSpPr>
          <p:cNvPr id="9" name="TextBox 8"/>
          <p:cNvSpPr txBox="1"/>
          <p:nvPr/>
        </p:nvSpPr>
        <p:spPr>
          <a:xfrm>
            <a:off x="738324" y="5263704"/>
            <a:ext cx="12961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　　きゅう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729698" y="5822516"/>
            <a:ext cx="12961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えん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863448"/>
            <a:ext cx="12961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こう　こう　せい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333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01" y="4381526"/>
            <a:ext cx="819150" cy="419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268760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빈칸에 들어갈 말을 보기에서 골라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611560" y="4766122"/>
            <a:ext cx="7848872" cy="1728192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accent2"/>
                </a:solidFill>
              </a:rPr>
              <a:t>としょかんい　行こうと　思って　います</a:t>
            </a:r>
            <a:endParaRPr lang="en-US" altLang="ja-JP" dirty="0" smtClean="0">
              <a:solidFill>
                <a:schemeClr val="accent2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accent5"/>
                </a:solidFill>
              </a:rPr>
              <a:t>かしゅ</a:t>
            </a:r>
            <a:r>
              <a:rPr lang="ja-JP" altLang="en-US" dirty="0" smtClean="0">
                <a:solidFill>
                  <a:schemeClr val="accent5"/>
                </a:solidFill>
              </a:rPr>
              <a:t>に　なりたいです</a:t>
            </a:r>
            <a:endParaRPr lang="en-US" altLang="ja-JP" dirty="0" smtClean="0">
              <a:solidFill>
                <a:schemeClr val="accent5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bg2">
                    <a:lumMod val="50000"/>
                  </a:schemeClr>
                </a:solidFill>
              </a:rPr>
              <a:t>パーティ</a:t>
            </a:r>
            <a:r>
              <a:rPr lang="ja-JP" altLang="en-US" dirty="0" smtClean="0">
                <a:solidFill>
                  <a:schemeClr val="bg2">
                    <a:lumMod val="50000"/>
                  </a:schemeClr>
                </a:solidFill>
              </a:rPr>
              <a:t>ーを　したいです</a:t>
            </a:r>
            <a:endParaRPr lang="en-US" altLang="ko-K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1700808"/>
            <a:ext cx="7848872" cy="2520280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200000"/>
              </a:lnSpc>
            </a:pPr>
            <a:r>
              <a:rPr lang="en-US" altLang="ko-KR" dirty="0">
                <a:solidFill>
                  <a:srgbClr val="8064A2"/>
                </a:solidFill>
              </a:rPr>
              <a:t>A</a:t>
            </a:r>
            <a:r>
              <a:rPr lang="en-US" altLang="ko-KR" dirty="0">
                <a:solidFill>
                  <a:prstClr val="black"/>
                </a:solidFill>
              </a:rPr>
              <a:t>	</a:t>
            </a:r>
            <a:r>
              <a:rPr lang="ja-JP" altLang="en-US" dirty="0" smtClean="0">
                <a:solidFill>
                  <a:prstClr val="black"/>
                </a:solidFill>
              </a:rPr>
              <a:t>しゅうまつ　何を　する　つもりですか。</a:t>
            </a:r>
            <a:endParaRPr lang="en-US" altLang="ja-JP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ko-KR" dirty="0" smtClean="0">
                <a:solidFill>
                  <a:srgbClr val="1F497D"/>
                </a:solidFill>
              </a:rPr>
              <a:t>B</a:t>
            </a:r>
            <a:r>
              <a:rPr lang="en-US" altLang="ko-KR" dirty="0">
                <a:solidFill>
                  <a:prstClr val="black"/>
                </a:solidFill>
              </a:rPr>
              <a:t>	</a:t>
            </a:r>
            <a:r>
              <a:rPr lang="ja-JP" altLang="en-US" u="sng" dirty="0" smtClean="0">
                <a:solidFill>
                  <a:prstClr val="black"/>
                </a:solidFill>
              </a:rPr>
              <a:t>　　　　　　　　　　　　　　　　　　　　　　　　　</a:t>
            </a:r>
            <a:r>
              <a:rPr lang="ja-JP" altLang="en-US" dirty="0" smtClean="0">
                <a:solidFill>
                  <a:prstClr val="black"/>
                </a:solidFill>
              </a:rPr>
              <a:t>。</a:t>
            </a:r>
            <a:endParaRPr lang="en-US" altLang="ja-JP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ja-JP" dirty="0">
                <a:solidFill>
                  <a:prstClr val="black"/>
                </a:solidFill>
              </a:rPr>
              <a:t>	</a:t>
            </a:r>
            <a:r>
              <a:rPr lang="ja-JP" altLang="en-US" dirty="0" smtClean="0">
                <a:solidFill>
                  <a:prstClr val="black"/>
                </a:solidFill>
              </a:rPr>
              <a:t>らいしゅう　しけんが　あるので。</a:t>
            </a:r>
            <a:endParaRPr lang="en-US" altLang="ja-JP" dirty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ko-KR" dirty="0">
                <a:solidFill>
                  <a:srgbClr val="8064A2"/>
                </a:solidFill>
              </a:rPr>
              <a:t>A</a:t>
            </a:r>
            <a:r>
              <a:rPr lang="en-US" altLang="ko-KR" dirty="0">
                <a:solidFill>
                  <a:prstClr val="black"/>
                </a:solidFill>
              </a:rPr>
              <a:t>	</a:t>
            </a:r>
            <a:r>
              <a:rPr lang="ja-JP" altLang="en-US" dirty="0" smtClean="0">
                <a:solidFill>
                  <a:prstClr val="black"/>
                </a:solidFill>
              </a:rPr>
              <a:t>そうですか。がんばってください。</a:t>
            </a: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2483604"/>
            <a:ext cx="4085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としょかんに　行こうと　思って　います</a:t>
            </a:r>
            <a:endParaRPr lang="en-US" altLang="ja-JP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1926" y="189095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sp>
        <p:nvSpPr>
          <p:cNvPr id="18" name="TextBox 17"/>
          <p:cNvSpPr txBox="1"/>
          <p:nvPr/>
        </p:nvSpPr>
        <p:spPr>
          <a:xfrm>
            <a:off x="2097850" y="4838999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い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65803" y="483899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おも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44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24643"/>
            <a:ext cx="819150" cy="419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268760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주어진 단어를 이용하여 보기와 같이 조언하는 표현을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395536" y="2409240"/>
            <a:ext cx="8352928" cy="597004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ja-JP" dirty="0" smtClean="0">
                <a:solidFill>
                  <a:schemeClr val="tx1"/>
                </a:solidFill>
              </a:rPr>
              <a:t>		</a:t>
            </a:r>
            <a:r>
              <a:rPr lang="ja-JP" altLang="en-US" dirty="0" smtClean="0">
                <a:solidFill>
                  <a:schemeClr val="tx1"/>
                </a:solidFill>
              </a:rPr>
              <a:t>し</a:t>
            </a:r>
            <a:r>
              <a:rPr lang="ja-JP" altLang="en-US" dirty="0">
                <a:solidFill>
                  <a:schemeClr val="tx1"/>
                </a:solidFill>
              </a:rPr>
              <a:t>んぶん</a:t>
            </a:r>
            <a:r>
              <a:rPr lang="ja-JP" altLang="en-US" dirty="0" smtClean="0">
                <a:solidFill>
                  <a:schemeClr val="tx1"/>
                </a:solidFill>
              </a:rPr>
              <a:t>を　たくさん　</a:t>
            </a:r>
            <a:r>
              <a:rPr lang="ja-JP" altLang="en-US" u="sng" dirty="0" smtClean="0">
                <a:solidFill>
                  <a:schemeClr val="tx1"/>
                </a:solidFill>
              </a:rPr>
              <a:t>よんだ　ほうが　いいですよ</a:t>
            </a:r>
            <a:r>
              <a:rPr lang="ja-JP" altLang="en-US" dirty="0" smtClean="0">
                <a:solidFill>
                  <a:schemeClr val="tx1"/>
                </a:solidFill>
              </a:rPr>
              <a:t>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1960" y="5085184"/>
            <a:ext cx="5299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食べた　ほうが　いいですよ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타원 2"/>
          <p:cNvSpPr/>
          <p:nvPr/>
        </p:nvSpPr>
        <p:spPr>
          <a:xfrm>
            <a:off x="611560" y="2460995"/>
            <a:ext cx="1512168" cy="48120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よむ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611560" y="3717032"/>
            <a:ext cx="1512168" cy="48120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行く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611560" y="5085184"/>
            <a:ext cx="1512168" cy="48120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食べる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87787" y="377296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olidFill>
                  <a:schemeClr val="accent4"/>
                </a:solidFill>
                <a:latin typeface="ＭＳ Ｐゴシック"/>
              </a:rPr>
              <a:t>➊</a:t>
            </a:r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187787" y="514111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267744" y="3772966"/>
            <a:ext cx="6466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でんしゃより　バスで</a:t>
            </a:r>
            <a:r>
              <a:rPr lang="ja-JP" altLang="en-US" u="sng" dirty="0" smtClean="0"/>
              <a:t>　　　　　　　　　　　　　　　　　　　　　　　　　　　</a:t>
            </a:r>
            <a:r>
              <a:rPr lang="ja-JP" altLang="en-US" dirty="0" smtClean="0"/>
              <a:t>。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2267744" y="5141118"/>
            <a:ext cx="6370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やさいを　たくさん</a:t>
            </a:r>
            <a:r>
              <a:rPr lang="ja-JP" altLang="en-US" u="sng" dirty="0" smtClean="0"/>
              <a:t>　　　　　　　　　　　　　　　　　　　　　　　　　　　　</a:t>
            </a:r>
            <a:r>
              <a:rPr lang="ja-JP" altLang="en-US" dirty="0" smtClean="0"/>
              <a:t>。</a:t>
            </a: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427984" y="3717032"/>
            <a:ext cx="400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行った　ほうが　いいですよ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8682" y="3672938"/>
            <a:ext cx="2520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7667" y="5032464"/>
            <a:ext cx="25202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2685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1268760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주어진 단어를 한자 또는 히라가나로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80590" y="213285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➊</a:t>
            </a:r>
            <a:r>
              <a:rPr lang="ko-KR" altLang="en-US" dirty="0" smtClean="0">
                <a:latin typeface="ＭＳ Ｐゴシック"/>
              </a:rPr>
              <a:t> 한자를 따라 써 봅시다</a:t>
            </a:r>
            <a:r>
              <a:rPr lang="en-US" altLang="ko-KR" dirty="0" smtClean="0">
                <a:latin typeface="ＭＳ Ｐゴシック"/>
              </a:rPr>
              <a:t>.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0590" y="429309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한자를 히라가나로 바꾸어 써 봅시다</a:t>
            </a:r>
            <a:r>
              <a:rPr lang="en-US" altLang="ko-KR" dirty="0" smtClean="0">
                <a:latin typeface="ＭＳ Ｐゴシック"/>
              </a:rPr>
              <a:t>.</a:t>
            </a:r>
            <a:endParaRPr lang="ko-KR" altLang="en-US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971600" y="2924944"/>
            <a:ext cx="151216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000" dirty="0" smtClean="0">
                <a:solidFill>
                  <a:schemeClr val="tx1"/>
                </a:solidFill>
              </a:rPr>
              <a:t>旅行</a:t>
            </a:r>
            <a:endParaRPr lang="ko-KR" altLang="en-US" sz="3000" dirty="0">
              <a:solidFill>
                <a:schemeClr val="tx1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971600" y="5013176"/>
            <a:ext cx="151216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000" dirty="0">
                <a:solidFill>
                  <a:schemeClr val="tx1"/>
                </a:solidFill>
              </a:rPr>
              <a:t>大学</a:t>
            </a:r>
            <a:endParaRPr lang="ko-KR" altLang="en-US" sz="3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518" y="3028890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dirty="0" smtClean="0"/>
              <a:t>りょ　　こう</a:t>
            </a:r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2771798" y="3152001"/>
            <a:ext cx="9541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>
                    <a:lumMod val="65000"/>
                  </a:schemeClr>
                </a:solidFill>
              </a:rPr>
              <a:t>旅行</a:t>
            </a:r>
            <a:endParaRPr lang="ko-KR" alt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771798" y="5240233"/>
            <a:ext cx="15151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>
                    <a:lumMod val="65000"/>
                  </a:schemeClr>
                </a:solidFill>
              </a:rPr>
              <a:t>だいがく</a:t>
            </a:r>
            <a:endParaRPr lang="ko-KR" alt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らいしゅう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～ので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かしゅ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パーティー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やさい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다음주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때문에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가수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파티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채소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5312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23528" y="1484784"/>
            <a:ext cx="1364118" cy="648072"/>
            <a:chOff x="323528" y="1484784"/>
            <a:chExt cx="1364118" cy="648072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323528" y="1484784"/>
              <a:ext cx="648072" cy="648072"/>
            </a:xfrm>
            <a:prstGeom prst="roundRect">
              <a:avLst/>
            </a:prstGeom>
            <a:solidFill>
              <a:srgbClr val="35B1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01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1315" y="162415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한</a:t>
              </a:r>
              <a:r>
                <a:rPr lang="ko-KR" altLang="en-US" dirty="0"/>
                <a:t>자</a:t>
              </a:r>
              <a:endParaRPr lang="en-US" altLang="ko-KR" dirty="0" smtClean="0"/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495053" y="2780928"/>
            <a:ext cx="8352928" cy="29523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351037" y="3212976"/>
            <a:ext cx="2088232" cy="2088232"/>
          </a:xfrm>
          <a:prstGeom prst="roundRect">
            <a:avLst/>
          </a:prstGeom>
          <a:solidFill>
            <a:srgbClr val="FCFCC4"/>
          </a:solidFill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0" dirty="0" smtClean="0">
                <a:solidFill>
                  <a:schemeClr val="tx1"/>
                </a:solidFill>
              </a:rPr>
              <a:t>行</a:t>
            </a:r>
            <a:endParaRPr lang="ko-KR" altLang="en-US" sz="10000" dirty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536406" y="3212976"/>
            <a:ext cx="621205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accent4"/>
                </a:solidFill>
              </a:rPr>
              <a:t>[</a:t>
            </a:r>
            <a:r>
              <a:rPr lang="ko-KR" altLang="en-US" dirty="0" smtClean="0">
                <a:solidFill>
                  <a:schemeClr val="accent4"/>
                </a:solidFill>
              </a:rPr>
              <a:t>훈</a:t>
            </a:r>
            <a:r>
              <a:rPr lang="en-US" altLang="ko-KR" dirty="0" smtClean="0">
                <a:solidFill>
                  <a:schemeClr val="accent4"/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い</a:t>
            </a:r>
            <a:r>
              <a:rPr lang="en-US" altLang="ja-JP" dirty="0" smtClean="0">
                <a:solidFill>
                  <a:schemeClr val="tx1"/>
                </a:solidFill>
              </a:rPr>
              <a:t>(</a:t>
            </a:r>
            <a:r>
              <a:rPr lang="ja-JP" altLang="en-US" dirty="0" smtClean="0">
                <a:solidFill>
                  <a:schemeClr val="tx1"/>
                </a:solidFill>
              </a:rPr>
              <a:t>く</a:t>
            </a:r>
            <a:r>
              <a:rPr lang="en-US" altLang="ja-JP" dirty="0" smtClean="0">
                <a:solidFill>
                  <a:schemeClr val="tx1"/>
                </a:solidFill>
              </a:rPr>
              <a:t>)	</a:t>
            </a:r>
            <a:r>
              <a:rPr lang="en-US" altLang="ja-JP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</a:rPr>
              <a:t>예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コンサートに　行く　</a:t>
            </a:r>
            <a:r>
              <a:rPr lang="ko-KR" altLang="en-US" dirty="0" smtClean="0">
                <a:solidFill>
                  <a:schemeClr val="tx1"/>
                </a:solidFill>
              </a:rPr>
              <a:t>콘서트에 가다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536406" y="4365104"/>
            <a:ext cx="621205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accent3"/>
                </a:solidFill>
              </a:rPr>
              <a:t>[</a:t>
            </a:r>
            <a:r>
              <a:rPr lang="ko-KR" altLang="en-US" dirty="0" smtClean="0">
                <a:solidFill>
                  <a:schemeClr val="accent3"/>
                </a:solidFill>
              </a:rPr>
              <a:t>음</a:t>
            </a:r>
            <a:r>
              <a:rPr lang="en-US" altLang="ko-KR" dirty="0" smtClean="0">
                <a:solidFill>
                  <a:schemeClr val="accent3"/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こう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en-US" altLang="ja-JP" dirty="0">
                <a:solidFill>
                  <a:schemeClr val="tx1"/>
                </a:solidFill>
              </a:rPr>
              <a:t>	</a:t>
            </a:r>
            <a:r>
              <a:rPr lang="en-US" altLang="ja-JP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</a:rPr>
              <a:t>예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旅行</a:t>
            </a:r>
            <a:r>
              <a:rPr lang="ko-KR" altLang="en-US" dirty="0" smtClean="0">
                <a:solidFill>
                  <a:schemeClr val="tx1"/>
                </a:solidFill>
              </a:rPr>
              <a:t> 여행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192" y="3390213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4914788" y="4526372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りょ　こう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833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23528" y="1484784"/>
            <a:ext cx="4203036" cy="648072"/>
            <a:chOff x="323528" y="1484784"/>
            <a:chExt cx="4203036" cy="648072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323528" y="1484784"/>
              <a:ext cx="648072" cy="648072"/>
            </a:xfrm>
            <a:prstGeom prst="roundRect">
              <a:avLst/>
            </a:prstGeom>
            <a:solidFill>
              <a:srgbClr val="35B1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02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1315" y="1624154"/>
              <a:ext cx="34852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동사의 </a:t>
              </a:r>
              <a:r>
                <a:rPr lang="ko-KR" altLang="en-US" dirty="0" err="1" smtClean="0"/>
                <a:t>의지형</a:t>
              </a:r>
              <a:r>
                <a:rPr lang="ko-KR" altLang="en-US" dirty="0" smtClean="0"/>
                <a:t> </a:t>
              </a:r>
              <a:r>
                <a:rPr lang="en-US" altLang="ko-KR" dirty="0" smtClean="0"/>
                <a:t>(~</a:t>
              </a:r>
              <a:r>
                <a:rPr lang="ko-KR" altLang="en-US" dirty="0" smtClean="0"/>
                <a:t>하자</a:t>
              </a:r>
              <a:r>
                <a:rPr lang="en-US" altLang="ko-KR" dirty="0" smtClean="0"/>
                <a:t>, ~</a:t>
              </a:r>
              <a:r>
                <a:rPr lang="ko-KR" altLang="en-US" dirty="0" smtClean="0"/>
                <a:t>해야지</a:t>
              </a:r>
              <a:r>
                <a:rPr lang="en-US" altLang="ko-KR" dirty="0" smtClean="0"/>
                <a:t>)</a:t>
              </a:r>
            </a:p>
          </p:txBody>
        </p:sp>
      </p:grp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924328"/>
              </p:ext>
            </p:extLst>
          </p:nvPr>
        </p:nvGraphicFramePr>
        <p:xfrm>
          <a:off x="323528" y="2348880"/>
          <a:ext cx="8424936" cy="407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2772308"/>
                <a:gridCol w="2106234"/>
                <a:gridCol w="2106234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동사 종류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활용 방법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기본형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</a:tr>
              <a:tr h="2225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～う</a:t>
                      </a:r>
                      <a:r>
                        <a:rPr lang="ko-KR" altLang="en-US" dirty="0" smtClean="0"/>
                        <a:t>단 </a:t>
                      </a:r>
                      <a:r>
                        <a:rPr lang="ja-JP" altLang="en-US" dirty="0" smtClean="0"/>
                        <a:t>→ お</a:t>
                      </a:r>
                      <a:r>
                        <a:rPr lang="ko-KR" altLang="en-US" dirty="0" smtClean="0"/>
                        <a:t>단 </a:t>
                      </a:r>
                      <a:r>
                        <a:rPr lang="en-US" altLang="ko-KR" dirty="0" smtClean="0"/>
                        <a:t>+ </a:t>
                      </a:r>
                      <a:r>
                        <a:rPr lang="ja-JP" altLang="en-US" dirty="0" smtClean="0"/>
                        <a:t>う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行く </a:t>
                      </a:r>
                      <a:r>
                        <a:rPr lang="ko-KR" altLang="en-US" dirty="0" smtClean="0"/>
                        <a:t>가다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　行こう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～る → ～よう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はじめる</a:t>
                      </a:r>
                      <a:r>
                        <a:rPr lang="ja-JP" altLang="en-US" baseline="0" dirty="0" smtClean="0"/>
                        <a:t> </a:t>
                      </a:r>
                      <a:r>
                        <a:rPr lang="ko-KR" altLang="en-US" baseline="0" dirty="0" smtClean="0"/>
                        <a:t>시작하</a:t>
                      </a:r>
                      <a:r>
                        <a:rPr lang="ko-KR" altLang="en-US" dirty="0" smtClean="0"/>
                        <a:t>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　はじめよう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불규칙 활용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する </a:t>
                      </a:r>
                      <a:r>
                        <a:rPr lang="ko-KR" altLang="en-US" dirty="0" smtClean="0"/>
                        <a:t>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しよう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来る </a:t>
                      </a:r>
                      <a:r>
                        <a:rPr lang="ko-KR" altLang="en-US" dirty="0" smtClean="0"/>
                        <a:t>오다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来よう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23528" y="1818399"/>
            <a:ext cx="9358747" cy="1155903"/>
            <a:chOff x="323528" y="1484784"/>
            <a:chExt cx="9358747" cy="1155903"/>
          </a:xfrm>
        </p:grpSpPr>
        <p:grpSp>
          <p:nvGrpSpPr>
            <p:cNvPr id="4" name="그룹 3"/>
            <p:cNvGrpSpPr/>
            <p:nvPr/>
          </p:nvGrpSpPr>
          <p:grpSpPr>
            <a:xfrm>
              <a:off x="323528" y="1484784"/>
              <a:ext cx="3403138" cy="648072"/>
              <a:chOff x="323528" y="1484784"/>
              <a:chExt cx="3403138" cy="648072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03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041315" y="1624154"/>
                <a:ext cx="26853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～つもり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할 생각</a:t>
                </a:r>
                <a:r>
                  <a:rPr lang="en-US" altLang="ko-KR" dirty="0" smtClean="0"/>
                  <a:t>(</a:t>
                </a:r>
                <a:r>
                  <a:rPr lang="ko-KR" altLang="en-US" dirty="0" smtClean="0"/>
                  <a:t>의지</a:t>
                </a:r>
                <a:r>
                  <a:rPr lang="en-US" altLang="ko-KR" dirty="0" smtClean="0"/>
                  <a:t>)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041315" y="2132856"/>
              <a:ext cx="864096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/>
                <a:t>大学</a:t>
              </a:r>
              <a:r>
                <a:rPr lang="ja-JP" altLang="en-US" dirty="0" smtClean="0"/>
                <a:t>に　行く　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つもり</a:t>
              </a:r>
              <a:r>
                <a:rPr lang="ja-JP" altLang="en-US" dirty="0" smtClean="0"/>
                <a:t>です。</a:t>
              </a:r>
              <a:r>
                <a:rPr lang="ja-JP" altLang="en-US" dirty="0"/>
                <a:t>　</a:t>
              </a:r>
              <a:r>
                <a:rPr lang="ko-KR" altLang="en-US" dirty="0" smtClean="0"/>
                <a:t>대학에 갈 생각입니다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1041315" y="3361161"/>
            <a:ext cx="8640960" cy="1432032"/>
            <a:chOff x="1041315" y="1624154"/>
            <a:chExt cx="8640960" cy="1432032"/>
          </a:xfrm>
        </p:grpSpPr>
        <p:sp>
          <p:nvSpPr>
            <p:cNvPr id="11" name="TextBox 10"/>
            <p:cNvSpPr txBox="1"/>
            <p:nvPr/>
          </p:nvSpPr>
          <p:spPr>
            <a:xfrm>
              <a:off x="1041315" y="1624154"/>
              <a:ext cx="3140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～</a:t>
              </a:r>
              <a:r>
                <a:rPr lang="ja-JP" altLang="en-US" dirty="0"/>
                <a:t>こと</a:t>
              </a:r>
              <a:r>
                <a:rPr lang="ja-JP" altLang="en-US" dirty="0" smtClean="0"/>
                <a:t>に　した　</a:t>
              </a:r>
              <a:r>
                <a:rPr lang="en-US" altLang="ja-JP" dirty="0" smtClean="0"/>
                <a:t>~</a:t>
              </a:r>
              <a:r>
                <a:rPr lang="ko-KR" altLang="en-US" dirty="0" smtClean="0"/>
                <a:t>하기로 했다</a:t>
              </a:r>
              <a:r>
                <a:rPr lang="en-US" altLang="ko-KR" dirty="0" smtClean="0"/>
                <a:t>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1315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バイトを　する　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ことに　した</a:t>
              </a:r>
              <a:r>
                <a:rPr lang="ja-JP" altLang="en-US" dirty="0" smtClean="0"/>
                <a:t>。</a:t>
              </a:r>
              <a:r>
                <a:rPr lang="ja-JP" altLang="en-US" dirty="0"/>
                <a:t>　</a:t>
              </a:r>
              <a:r>
                <a:rPr lang="ko-KR" altLang="en-US" dirty="0" smtClean="0"/>
                <a:t>아르바이트를 하기로 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1041315" y="4941168"/>
            <a:ext cx="8640960" cy="1432032"/>
            <a:chOff x="1041315" y="1624154"/>
            <a:chExt cx="8640960" cy="1432032"/>
          </a:xfrm>
        </p:grpSpPr>
        <p:sp>
          <p:nvSpPr>
            <p:cNvPr id="15" name="TextBox 14"/>
            <p:cNvSpPr txBox="1"/>
            <p:nvPr/>
          </p:nvSpPr>
          <p:spPr>
            <a:xfrm>
              <a:off x="1041315" y="1624154"/>
              <a:ext cx="4164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～と　思っている　</a:t>
              </a:r>
              <a:r>
                <a:rPr lang="en-US" altLang="ja-JP" dirty="0" smtClean="0"/>
                <a:t>~</a:t>
              </a:r>
              <a:r>
                <a:rPr lang="ko-KR" altLang="en-US" dirty="0" smtClean="0"/>
                <a:t>라고 생각하고 있다</a:t>
              </a:r>
              <a:r>
                <a:rPr lang="en-US" altLang="ko-KR" dirty="0" smtClean="0"/>
                <a:t>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41315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アニメを　見よう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と　思って　います</a:t>
              </a:r>
              <a:r>
                <a:rPr lang="ja-JP" altLang="en-US" dirty="0" smtClean="0"/>
                <a:t>。</a:t>
              </a:r>
              <a:r>
                <a:rPr lang="ja-JP" altLang="en-US" dirty="0"/>
                <a:t>　</a:t>
              </a:r>
              <a:r>
                <a:rPr lang="ko-KR" altLang="en-US" dirty="0" smtClean="0"/>
                <a:t>애니메이션을 보려고 생각하고 있습니다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82555" y="2438140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がく</a:t>
            </a:r>
            <a:endParaRPr lang="ko-KR" altLang="en-US" sz="700" dirty="0"/>
          </a:p>
        </p:txBody>
      </p:sp>
      <p:sp>
        <p:nvSpPr>
          <p:cNvPr id="18" name="TextBox 17"/>
          <p:cNvSpPr txBox="1"/>
          <p:nvPr/>
        </p:nvSpPr>
        <p:spPr>
          <a:xfrm>
            <a:off x="1962460" y="2438139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1627296" y="4841140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20" name="TextBox 19"/>
          <p:cNvSpPr txBox="1"/>
          <p:nvPr/>
        </p:nvSpPr>
        <p:spPr>
          <a:xfrm>
            <a:off x="2915816" y="5435232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6"/>
                </a:solidFill>
              </a:rPr>
              <a:t>おも</a:t>
            </a:r>
            <a:endParaRPr lang="ko-KR" altLang="en-US" sz="700" dirty="0">
              <a:solidFill>
                <a:schemeClr val="accent6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23950" y="5435232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076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3762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大学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つもり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りょこう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センターしけん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うける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父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しごと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てつだう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かんじ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483768" y="980727"/>
            <a:ext cx="3600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대학교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예정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작정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여행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센터시험</a:t>
            </a:r>
            <a:r>
              <a:rPr lang="en-US" altLang="ko-KR" dirty="0" smtClean="0"/>
              <a:t>(</a:t>
            </a:r>
            <a:r>
              <a:rPr lang="ko-KR" altLang="en-US" dirty="0" smtClean="0"/>
              <a:t>일본의 대학입시 시험</a:t>
            </a:r>
            <a:r>
              <a:rPr lang="en-US" altLang="ko-KR" dirty="0" smtClean="0"/>
              <a:t>)</a:t>
            </a:r>
          </a:p>
          <a:p>
            <a:endParaRPr lang="en-US" altLang="ja-JP" dirty="0"/>
          </a:p>
          <a:p>
            <a:r>
              <a:rPr lang="en-US" altLang="ja-JP" dirty="0" smtClean="0"/>
              <a:t>(</a:t>
            </a:r>
            <a:r>
              <a:rPr lang="ko-KR" altLang="en-US" dirty="0" smtClean="0"/>
              <a:t>시험 등을</a:t>
            </a:r>
            <a:r>
              <a:rPr lang="en-US" altLang="ko-KR" dirty="0" smtClean="0"/>
              <a:t>) </a:t>
            </a:r>
            <a:r>
              <a:rPr lang="ko-KR" altLang="en-US" dirty="0" smtClean="0"/>
              <a:t>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아버지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일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돕다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한자</a:t>
            </a:r>
            <a:endParaRPr lang="en-US" altLang="ja-JP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12446" y="880700"/>
            <a:ext cx="627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がく</a:t>
            </a:r>
            <a:endParaRPr lang="ko-KR" altLang="en-US" sz="700" dirty="0"/>
          </a:p>
        </p:txBody>
      </p:sp>
      <p:sp>
        <p:nvSpPr>
          <p:cNvPr id="5" name="TextBox 4"/>
          <p:cNvSpPr txBox="1"/>
          <p:nvPr/>
        </p:nvSpPr>
        <p:spPr>
          <a:xfrm>
            <a:off x="721072" y="3632115"/>
            <a:ext cx="627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ちち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9574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23528" y="1818399"/>
            <a:ext cx="8640960" cy="1517862"/>
            <a:chOff x="323528" y="1484784"/>
            <a:chExt cx="8640960" cy="1517862"/>
          </a:xfrm>
        </p:grpSpPr>
        <p:grpSp>
          <p:nvGrpSpPr>
            <p:cNvPr id="4" name="그룹 3"/>
            <p:cNvGrpSpPr/>
            <p:nvPr/>
          </p:nvGrpSpPr>
          <p:grpSpPr>
            <a:xfrm>
              <a:off x="323528" y="1484784"/>
              <a:ext cx="4704776" cy="648072"/>
              <a:chOff x="323528" y="1484784"/>
              <a:chExt cx="4704776" cy="648072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04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041315" y="1624154"/>
                <a:ext cx="39869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どう　したらいい？　</a:t>
                </a:r>
                <a:r>
                  <a:rPr lang="ko-KR" altLang="en-US" dirty="0" smtClean="0"/>
                  <a:t>어떻게 하면 좋아</a:t>
                </a:r>
                <a:r>
                  <a:rPr lang="en-US" altLang="ko-KR" dirty="0" smtClean="0"/>
                  <a:t>?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3528" y="2132856"/>
              <a:ext cx="8640960" cy="869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べんきょうは　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どう　したら　いい</a:t>
              </a:r>
              <a:r>
                <a:rPr lang="ja-JP" altLang="en-US" dirty="0" smtClean="0"/>
                <a:t>ですか。　</a:t>
              </a:r>
              <a:r>
                <a:rPr lang="ko-KR" altLang="en-US" dirty="0" smtClean="0"/>
                <a:t>공부는</a:t>
              </a:r>
              <a:r>
                <a:rPr lang="en-US" altLang="ko-KR" dirty="0" smtClean="0"/>
                <a:t> </a:t>
              </a:r>
              <a:r>
                <a:rPr lang="ko-KR" altLang="en-US" dirty="0" smtClean="0"/>
                <a:t>어떻게 하면 좋습니까</a:t>
              </a:r>
              <a:r>
                <a:rPr lang="en-US" altLang="ko-KR" dirty="0" smtClean="0"/>
                <a:t>?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23528" y="4149080"/>
            <a:ext cx="8640960" cy="1517862"/>
            <a:chOff x="323528" y="1484784"/>
            <a:chExt cx="8640960" cy="1517862"/>
          </a:xfrm>
        </p:grpSpPr>
        <p:grpSp>
          <p:nvGrpSpPr>
            <p:cNvPr id="9" name="그룹 8"/>
            <p:cNvGrpSpPr/>
            <p:nvPr/>
          </p:nvGrpSpPr>
          <p:grpSpPr>
            <a:xfrm>
              <a:off x="323528" y="1484784"/>
              <a:ext cx="4579742" cy="648072"/>
              <a:chOff x="323528" y="1484784"/>
              <a:chExt cx="4579742" cy="648072"/>
            </a:xfrm>
          </p:grpSpPr>
          <p:sp>
            <p:nvSpPr>
              <p:cNvPr id="11" name="모서리가 둥근 직사각형 10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05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041315" y="1624154"/>
                <a:ext cx="38619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～た　ほうが　いい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하는 편이 좋다</a:t>
                </a:r>
                <a:endParaRPr lang="en-US" altLang="ko-KR" dirty="0" smtClean="0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323528" y="2132856"/>
              <a:ext cx="8640960" cy="869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そうだんし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た　ほうが　いい</a:t>
              </a:r>
              <a:r>
                <a:rPr lang="ja-JP" altLang="en-US" dirty="0" smtClean="0"/>
                <a:t>です。　</a:t>
              </a:r>
              <a:r>
                <a:rPr lang="ko-KR" altLang="en-US" dirty="0" smtClean="0"/>
                <a:t>상담하는 편이 좋습니다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7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오리가미</a:t>
            </a:r>
            <a:endParaRPr lang="ko-KR" alt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112774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err="1" smtClean="0"/>
              <a:t>오마모리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부적</a:t>
            </a:r>
            <a:r>
              <a:rPr lang="en-US" altLang="ko-KR" sz="1400" dirty="0" smtClean="0"/>
              <a:t>) </a:t>
            </a:r>
            <a:r>
              <a:rPr lang="ko-KR" altLang="en-US" sz="1400" dirty="0" err="1" smtClean="0"/>
              <a:t>종이접기를</a:t>
            </a:r>
            <a:r>
              <a:rPr lang="ko-KR" altLang="en-US" sz="1400" dirty="0" smtClean="0"/>
              <a:t> 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163" y="1420552"/>
            <a:ext cx="5645666" cy="543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2780928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색종이를 무늬가 없는 쪽을 그림과 같이 </a:t>
            </a:r>
            <a:r>
              <a:rPr lang="ko-KR" altLang="en-US" sz="1050" dirty="0" err="1" smtClean="0"/>
              <a:t>삼등분하여</a:t>
            </a:r>
            <a:r>
              <a:rPr lang="ko-KR" altLang="en-US" sz="1050" dirty="0" smtClean="0"/>
              <a:t> 접습니다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36" name="TextBox 35"/>
          <p:cNvSpPr txBox="1"/>
          <p:nvPr/>
        </p:nvSpPr>
        <p:spPr>
          <a:xfrm>
            <a:off x="3538010" y="2780928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종이를 뒤집어 무늬가 있는 면을 그림과 같이 접습니다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37" name="TextBox 36"/>
          <p:cNvSpPr txBox="1"/>
          <p:nvPr/>
        </p:nvSpPr>
        <p:spPr>
          <a:xfrm>
            <a:off x="4812406" y="2348880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양쪽 모서리 위쪽을 </a:t>
            </a:r>
            <a:r>
              <a:rPr lang="ko-KR" altLang="en-US" sz="1050" smtClean="0"/>
              <a:t>그림과 같이 </a:t>
            </a:r>
            <a:r>
              <a:rPr lang="ko-KR" altLang="en-US" sz="1050" dirty="0" smtClean="0"/>
              <a:t>삼각형 모양이 되도록 접습니다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38" name="TextBox 37"/>
          <p:cNvSpPr txBox="1"/>
          <p:nvPr/>
        </p:nvSpPr>
        <p:spPr>
          <a:xfrm>
            <a:off x="6036542" y="2348880"/>
            <a:ext cx="122413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접은 점선 부분이 안으로 들어가도록 접고</a:t>
            </a:r>
            <a:r>
              <a:rPr lang="en-US" altLang="ko-KR" sz="1050" dirty="0" smtClean="0"/>
              <a:t>, </a:t>
            </a:r>
            <a:r>
              <a:rPr lang="ko-KR" altLang="en-US" sz="1050" dirty="0" smtClean="0"/>
              <a:t>그림과 같이 끝부분을 아래 종이 안으로 넣습니다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42" name="TextBox 41"/>
          <p:cNvSpPr txBox="1"/>
          <p:nvPr/>
        </p:nvSpPr>
        <p:spPr>
          <a:xfrm>
            <a:off x="2054720" y="4293096"/>
            <a:ext cx="12241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양쪽 모서리 위쪽을 그림과 같이 접습니다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46" name="TextBox 45"/>
          <p:cNvSpPr txBox="1"/>
          <p:nvPr/>
        </p:nvSpPr>
        <p:spPr>
          <a:xfrm>
            <a:off x="3538461" y="4284154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뒤집은 다음 그림과 같이 구멍을 두 개 뚫어 줍니다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54" name="TextBox 53"/>
          <p:cNvSpPr txBox="1"/>
          <p:nvPr/>
        </p:nvSpPr>
        <p:spPr>
          <a:xfrm>
            <a:off x="4812406" y="4301091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노끈을 구멍에 넣습니다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55" name="TextBox 54"/>
          <p:cNvSpPr txBox="1"/>
          <p:nvPr/>
        </p:nvSpPr>
        <p:spPr>
          <a:xfrm>
            <a:off x="6036542" y="4301091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노끈을 적당한 위치에서 고리를 만들어 묶어서 고정시킵니다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59" name="TextBox 58"/>
          <p:cNvSpPr txBox="1"/>
          <p:nvPr/>
        </p:nvSpPr>
        <p:spPr>
          <a:xfrm>
            <a:off x="2054269" y="5894840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끈 아래 부분을 리본 등의 모양으로 예쁘게 묶어줍니다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  <p:sp>
        <p:nvSpPr>
          <p:cNvPr id="60" name="TextBox 59"/>
          <p:cNvSpPr txBox="1"/>
          <p:nvPr/>
        </p:nvSpPr>
        <p:spPr>
          <a:xfrm>
            <a:off x="3538010" y="5885898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050" dirty="0" smtClean="0"/>
              <a:t>그림과 같이 합격 등의 바라는 소원을 적어 넣으면 완성입니다</a:t>
            </a:r>
            <a:r>
              <a:rPr lang="en-US" altLang="ko-KR" sz="1050" dirty="0" smtClean="0"/>
              <a:t>.</a:t>
            </a:r>
            <a:endParaRPr lang="ko-KR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5831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6632"/>
            <a:ext cx="63367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chemeClr val="accent4"/>
                </a:solidFill>
              </a:rPr>
              <a:t>일본의 대학입시</a:t>
            </a:r>
            <a:endParaRPr lang="en-US" altLang="ko-KR" dirty="0" smtClean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/>
              <a:t>일본의 대학 입시</a:t>
            </a:r>
            <a:r>
              <a:rPr lang="en-US" altLang="ko-KR" sz="1400" dirty="0"/>
              <a:t>(</a:t>
            </a:r>
            <a:r>
              <a:rPr lang="ko-KR" altLang="en-US" sz="1400" dirty="0"/>
              <a:t>にゅうし</a:t>
            </a:r>
            <a:r>
              <a:rPr lang="en-US" altLang="ko-KR" sz="1400" dirty="0"/>
              <a:t>)</a:t>
            </a:r>
            <a:r>
              <a:rPr lang="ko-KR" altLang="en-US" sz="1400" dirty="0"/>
              <a:t>는 대학의 자율권을 최대한 </a:t>
            </a:r>
            <a:r>
              <a:rPr lang="ko-KR" altLang="en-US" sz="1400" dirty="0" smtClean="0"/>
              <a:t>보장하고 </a:t>
            </a:r>
            <a:r>
              <a:rPr lang="ko-KR" altLang="en-US" sz="1400" dirty="0"/>
              <a:t>있다</a:t>
            </a:r>
            <a:r>
              <a:rPr lang="en-US" altLang="ko-KR" sz="1400" dirty="0"/>
              <a:t>. </a:t>
            </a:r>
            <a:r>
              <a:rPr lang="ko-KR" altLang="en-US" sz="1400" dirty="0"/>
              <a:t>일본의 대학 입시는 일반 입시</a:t>
            </a:r>
            <a:r>
              <a:rPr lang="en-US" altLang="ko-KR" sz="1400" dirty="0"/>
              <a:t>, </a:t>
            </a:r>
            <a:r>
              <a:rPr lang="ko-KR" altLang="en-US" sz="1400" dirty="0"/>
              <a:t>추천 입시</a:t>
            </a:r>
            <a:r>
              <a:rPr lang="en-US" altLang="ko-KR" sz="1400" dirty="0"/>
              <a:t>(</a:t>
            </a:r>
            <a:r>
              <a:rPr lang="ko-KR" altLang="en-US" sz="1400" dirty="0"/>
              <a:t>출신 </a:t>
            </a:r>
            <a:r>
              <a:rPr lang="ko-KR" altLang="en-US" sz="1400" dirty="0" smtClean="0"/>
              <a:t>학교장의 </a:t>
            </a:r>
            <a:r>
              <a:rPr lang="ko-KR" altLang="en-US" sz="1400" dirty="0"/>
              <a:t>추천으로 선발</a:t>
            </a:r>
            <a:r>
              <a:rPr lang="en-US" altLang="ko-KR" sz="1400" dirty="0"/>
              <a:t>), AO</a:t>
            </a:r>
            <a:r>
              <a:rPr lang="ko-KR" altLang="en-US" sz="1400" dirty="0"/>
              <a:t>입시</a:t>
            </a:r>
            <a:r>
              <a:rPr lang="en-US" altLang="ko-KR" sz="1400" dirty="0"/>
              <a:t>(</a:t>
            </a:r>
            <a:r>
              <a:rPr lang="ko-KR" altLang="en-US" sz="1400" dirty="0"/>
              <a:t>내신</a:t>
            </a:r>
            <a:r>
              <a:rPr lang="en-US" altLang="ko-KR" sz="1400" dirty="0"/>
              <a:t>·</a:t>
            </a:r>
            <a:r>
              <a:rPr lang="ko-KR" altLang="en-US" sz="1400" dirty="0"/>
              <a:t>면접</a:t>
            </a:r>
            <a:r>
              <a:rPr lang="en-US" altLang="ko-KR" sz="1400" dirty="0"/>
              <a:t>·</a:t>
            </a:r>
            <a:r>
              <a:rPr lang="ko-KR" altLang="en-US" sz="1400" dirty="0" err="1"/>
              <a:t>소논문</a:t>
            </a:r>
            <a:r>
              <a:rPr lang="ko-KR" altLang="en-US" sz="1400" dirty="0"/>
              <a:t> 등으로 선발</a:t>
            </a:r>
            <a:r>
              <a:rPr lang="en-US" altLang="ko-KR" sz="1400" dirty="0"/>
              <a:t>)</a:t>
            </a:r>
            <a:r>
              <a:rPr lang="ko-KR" altLang="en-US" sz="1400" dirty="0" smtClean="0"/>
              <a:t>로 나눌 </a:t>
            </a:r>
            <a:r>
              <a:rPr lang="ko-KR" altLang="en-US" sz="1400" dirty="0"/>
              <a:t>수 있는데 가장 기본이 되는 것은 일반 입시이다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일본에서 </a:t>
            </a:r>
            <a:r>
              <a:rPr lang="ko-KR" altLang="en-US" sz="1400" dirty="0"/>
              <a:t>국공립대학에 가려면 먼저 국가 공통 시험인 대학 입시</a:t>
            </a:r>
          </a:p>
          <a:p>
            <a:pPr>
              <a:lnSpc>
                <a:spcPct val="150000"/>
              </a:lnSpc>
            </a:pPr>
            <a:r>
              <a:rPr lang="ko-KR" altLang="en-US" sz="1400" dirty="0"/>
              <a:t>센터시험을 봐야 한다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560804" y="2610315"/>
            <a:ext cx="53285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chemeClr val="accent4"/>
                </a:solidFill>
              </a:rPr>
              <a:t>일본의 대학 진학률</a:t>
            </a:r>
            <a:endParaRPr lang="en-US" altLang="ko-KR" dirty="0" smtClean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err="1"/>
              <a:t>저출산이</a:t>
            </a:r>
            <a:r>
              <a:rPr lang="ko-KR" altLang="en-US" sz="1400" dirty="0"/>
              <a:t> 진행되면서 일본의 </a:t>
            </a:r>
            <a:r>
              <a:rPr lang="en-US" altLang="ko-KR" sz="1400" dirty="0"/>
              <a:t>18</a:t>
            </a:r>
            <a:r>
              <a:rPr lang="ko-KR" altLang="en-US" sz="1400" dirty="0"/>
              <a:t>세 이상 인구는 </a:t>
            </a:r>
            <a:r>
              <a:rPr lang="ko-KR" altLang="en-US" sz="1400" dirty="0" smtClean="0"/>
              <a:t>계속 </a:t>
            </a:r>
            <a:r>
              <a:rPr lang="ko-KR" altLang="en-US" sz="1400" dirty="0"/>
              <a:t>감소하고 있지만 고등학교 졸업</a:t>
            </a:r>
            <a:r>
              <a:rPr lang="en-US" altLang="ko-KR" sz="1400" dirty="0"/>
              <a:t>(</a:t>
            </a:r>
            <a:r>
              <a:rPr lang="ko-KR" altLang="en-US" sz="1400" dirty="0"/>
              <a:t>そつぎょう</a:t>
            </a:r>
            <a:r>
              <a:rPr lang="en-US" altLang="ko-KR" sz="1400" dirty="0"/>
              <a:t>) </a:t>
            </a:r>
            <a:r>
              <a:rPr lang="ko-KR" altLang="en-US" sz="1400" dirty="0"/>
              <a:t>후 </a:t>
            </a:r>
            <a:r>
              <a:rPr lang="ko-KR" altLang="en-US" sz="1400" dirty="0" smtClean="0"/>
              <a:t>대학 </a:t>
            </a:r>
            <a:r>
              <a:rPr lang="ko-KR" altLang="en-US" sz="1400" dirty="0"/>
              <a:t>진학을 희망하는 학생의 비율은 높아져 </a:t>
            </a:r>
            <a:r>
              <a:rPr lang="en-US" altLang="ko-KR" sz="1400" dirty="0"/>
              <a:t>2015</a:t>
            </a:r>
            <a:r>
              <a:rPr lang="ko-KR" altLang="en-US" sz="1400" dirty="0" smtClean="0"/>
              <a:t>년에는 </a:t>
            </a:r>
            <a:r>
              <a:rPr lang="en-US" altLang="ko-KR" sz="1400" dirty="0" smtClean="0"/>
              <a:t>50</a:t>
            </a:r>
            <a:r>
              <a:rPr lang="en-US" altLang="ko-KR" sz="1400" dirty="0"/>
              <a:t>%</a:t>
            </a:r>
            <a:r>
              <a:rPr lang="ko-KR" altLang="en-US" sz="1400" dirty="0"/>
              <a:t>에 이르렀다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67694"/>
            <a:ext cx="2948993" cy="19625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4553139"/>
            <a:ext cx="62825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smtClean="0">
                <a:solidFill>
                  <a:schemeClr val="accent4"/>
                </a:solidFill>
              </a:rPr>
              <a:t>합격 기원 과자</a:t>
            </a:r>
            <a:endParaRPr lang="en-US" altLang="ko-KR" dirty="0" smtClean="0">
              <a:solidFill>
                <a:schemeClr val="accent4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/>
              <a:t>입시철이 되면 여러 제과 회사에서 합격과 관련 있는 의미를 담은 과자</a:t>
            </a:r>
            <a:r>
              <a:rPr lang="en-US" altLang="ko-KR" sz="1400" dirty="0"/>
              <a:t>(</a:t>
            </a:r>
            <a:r>
              <a:rPr lang="ko-KR" altLang="en-US" sz="1400" dirty="0" smtClean="0"/>
              <a:t>おかし</a:t>
            </a:r>
            <a:r>
              <a:rPr lang="en-US" altLang="ko-KR" sz="1400" dirty="0"/>
              <a:t>)</a:t>
            </a:r>
            <a:r>
              <a:rPr lang="ko-KR" altLang="en-US" sz="1400" dirty="0"/>
              <a:t>를 만들어 판매한다</a:t>
            </a:r>
            <a:r>
              <a:rPr lang="en-US" altLang="ko-KR" sz="1400" dirty="0" smtClean="0"/>
              <a:t>. ‘</a:t>
            </a:r>
            <a:r>
              <a:rPr lang="ko-KR" altLang="en-US" sz="1400" dirty="0"/>
              <a:t>반드시 이긴다</a:t>
            </a:r>
            <a:r>
              <a:rPr lang="en-US" altLang="ko-KR" sz="1400" dirty="0"/>
              <a:t>(</a:t>
            </a:r>
            <a:r>
              <a:rPr lang="ko-KR" altLang="en-US" sz="1400" dirty="0"/>
              <a:t>きっとかつ</a:t>
            </a:r>
            <a:r>
              <a:rPr lang="en-US" altLang="ko-KR" sz="1400" dirty="0"/>
              <a:t>)’</a:t>
            </a:r>
            <a:r>
              <a:rPr lang="ko-KR" altLang="en-US" sz="1400" dirty="0"/>
              <a:t>와 발음이 비슷한 「</a:t>
            </a:r>
            <a:r>
              <a:rPr lang="en-US" altLang="ko-KR" sz="1400" dirty="0" err="1"/>
              <a:t>KitKat</a:t>
            </a:r>
            <a:r>
              <a:rPr lang="ko-KR" altLang="en-US" sz="1400" dirty="0"/>
              <a:t>」 초콜릿을 선물한다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잠을 </a:t>
            </a:r>
            <a:r>
              <a:rPr lang="ko-KR" altLang="en-US" sz="1400" dirty="0"/>
              <a:t>잘 때도 나무에서 떨어지지 않는 코알라</a:t>
            </a:r>
            <a:r>
              <a:rPr lang="en-US" altLang="ko-KR" sz="1400" dirty="0"/>
              <a:t>(</a:t>
            </a:r>
            <a:r>
              <a:rPr lang="ko-KR" altLang="en-US" sz="1400" dirty="0"/>
              <a:t>コアラ</a:t>
            </a:r>
            <a:r>
              <a:rPr lang="en-US" altLang="ko-KR" sz="1400" dirty="0"/>
              <a:t>)</a:t>
            </a:r>
            <a:r>
              <a:rPr lang="ko-KR" altLang="en-US" sz="1400" dirty="0" smtClean="0"/>
              <a:t>처럼 ‘</a:t>
            </a:r>
            <a:r>
              <a:rPr lang="ko-KR" altLang="en-US" sz="1400" dirty="0"/>
              <a:t>원하는 대학에 딱 붙어라’라는 의미로 코알라 과자를 선물한다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돌파</a:t>
            </a:r>
            <a:r>
              <a:rPr lang="en-US" altLang="ko-KR" sz="1400" dirty="0"/>
              <a:t>(</a:t>
            </a:r>
            <a:r>
              <a:rPr lang="ko-KR" altLang="en-US" sz="1400" dirty="0"/>
              <a:t>とっぱ</a:t>
            </a:r>
            <a:r>
              <a:rPr lang="en-US" altLang="ko-KR" sz="1400" dirty="0"/>
              <a:t>)</a:t>
            </a:r>
            <a:r>
              <a:rPr lang="ko-KR" altLang="en-US" sz="1400" dirty="0"/>
              <a:t>와 발음이 비슷한 </a:t>
            </a:r>
            <a:r>
              <a:rPr lang="en-US" altLang="ko-KR" sz="1400" dirty="0" err="1"/>
              <a:t>Toppa</a:t>
            </a:r>
            <a:r>
              <a:rPr lang="en-US" altLang="ko-KR" sz="1400" dirty="0"/>
              <a:t> </a:t>
            </a:r>
            <a:r>
              <a:rPr lang="ko-KR" altLang="en-US" sz="1400" dirty="0"/>
              <a:t>과자를 선물한다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720" y="5085184"/>
            <a:ext cx="195072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484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5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83" y="1772816"/>
            <a:ext cx="8389042" cy="47879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1787331"/>
            <a:ext cx="1196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이거 선물이야</a:t>
            </a:r>
            <a:r>
              <a:rPr lang="en-US" altLang="ko-KR" sz="1200" dirty="0" smtClean="0"/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꼭 합격해</a:t>
            </a:r>
            <a:r>
              <a:rPr lang="en-US" altLang="ko-KR" sz="1200" dirty="0" smtClean="0"/>
              <a:t>!</a:t>
            </a:r>
            <a:endParaRPr lang="ko-KR" altLang="en-US" sz="1200" dirty="0"/>
          </a:p>
        </p:txBody>
      </p:sp>
      <p:sp>
        <p:nvSpPr>
          <p:cNvPr id="8" name="직사각형 7"/>
          <p:cNvSpPr/>
          <p:nvPr/>
        </p:nvSpPr>
        <p:spPr>
          <a:xfrm>
            <a:off x="345092" y="4251114"/>
            <a:ext cx="12715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일본에선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그 밖에 또 어떤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선물을 주니</a:t>
            </a:r>
            <a:r>
              <a:rPr lang="en-US" altLang="ko-KR" sz="1200" dirty="0" smtClean="0"/>
              <a:t>?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339238" y="4218692"/>
            <a:ext cx="12241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부적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다루마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코알라과자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같은 것도 줘</a:t>
            </a:r>
            <a:r>
              <a:rPr lang="en-US" altLang="ko-KR" sz="1200" dirty="0" smtClean="0"/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16" y="908720"/>
            <a:ext cx="2498828" cy="5848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89596" y="2126043"/>
            <a:ext cx="1010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 smtClean="0"/>
              <a:t>5</a:t>
            </a:r>
            <a:r>
              <a:rPr lang="ko-KR" altLang="en-US" sz="1200" dirty="0" smtClean="0"/>
              <a:t>각형 연필</a:t>
            </a:r>
            <a:r>
              <a:rPr lang="en-US" altLang="ko-KR" sz="1200" dirty="0" smtClean="0"/>
              <a:t>?</a:t>
            </a:r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왜 이런 걸</a:t>
            </a:r>
            <a:r>
              <a:rPr lang="en-US" altLang="ko-KR" sz="1200" dirty="0" smtClean="0"/>
              <a:t>?</a:t>
            </a:r>
            <a:endParaRPr lang="ko-KR" alt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4618130" y="1772816"/>
            <a:ext cx="18485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/>
              <a:t>합격이라는 ‘ごうかく’와</a:t>
            </a:r>
          </a:p>
          <a:p>
            <a:pPr>
              <a:lnSpc>
                <a:spcPct val="150000"/>
              </a:lnSpc>
            </a:pPr>
            <a:r>
              <a:rPr lang="en-US" altLang="ko-KR" sz="1200" dirty="0"/>
              <a:t>5</a:t>
            </a:r>
            <a:r>
              <a:rPr lang="ko-KR" altLang="en-US" sz="1200" dirty="0"/>
              <a:t>각형의 ‘ごかく’가 발음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이 비슷하잖아</a:t>
            </a:r>
            <a:r>
              <a:rPr lang="en-US" altLang="ko-KR" sz="12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꼭 합격하라는 뜻이야</a:t>
            </a:r>
            <a:r>
              <a:rPr lang="en-US" altLang="ko-KR" sz="1200" dirty="0"/>
              <a:t>.</a:t>
            </a:r>
            <a:endParaRPr lang="ko-KR" altLang="en-US" sz="1200" dirty="0"/>
          </a:p>
        </p:txBody>
      </p:sp>
      <p:pic>
        <p:nvPicPr>
          <p:cNvPr id="4098" name="Picture 2" descr="C:\Users\Administrator\Desktop\캡처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027628"/>
            <a:ext cx="1186876" cy="140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4462488" y="5024802"/>
            <a:ext cx="15844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 smtClean="0"/>
              <a:t>코알라과자는 왜</a:t>
            </a:r>
            <a:r>
              <a:rPr lang="en-US" altLang="ko-KR" sz="1200" dirty="0" smtClean="0"/>
              <a:t>?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7253670" y="4979013"/>
            <a:ext cx="1584418" cy="1441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코알라는</a:t>
            </a:r>
            <a:endParaRPr lang="en-US" altLang="ko-KR" sz="1200" dirty="0" smtClean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나무에 딱 붙어서</a:t>
            </a:r>
            <a:endParaRPr lang="en-US" altLang="ko-KR" sz="1200" dirty="0" smtClean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떨어지지 않잖아</a:t>
            </a:r>
            <a:r>
              <a:rPr lang="en-US" altLang="ko-KR" sz="1200" dirty="0" smtClean="0"/>
              <a:t>.</a:t>
            </a:r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그처럼</a:t>
            </a:r>
            <a:r>
              <a:rPr lang="en-US" altLang="ko-KR" sz="1200" dirty="0"/>
              <a:t> </a:t>
            </a:r>
            <a:r>
              <a:rPr lang="ko-KR" altLang="en-US" sz="1200" dirty="0" smtClean="0"/>
              <a:t>대학에</a:t>
            </a:r>
            <a:endParaRPr lang="en-US" altLang="ko-KR" sz="1200" dirty="0" smtClean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딱 붙으라는 거지</a:t>
            </a:r>
            <a:r>
              <a:rPr lang="en-US" altLang="ko-KR" sz="12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990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396787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합격을 기원하는 의미로 파스타면을 선물한다</a:t>
            </a:r>
            <a:r>
              <a:rPr lang="en-US" altLang="ko-KR" dirty="0" smtClean="0"/>
              <a:t>.</a:t>
            </a:r>
            <a:r>
              <a:rPr lang="ja-JP" altLang="en-US" dirty="0" smtClean="0"/>
              <a:t> </a:t>
            </a:r>
            <a:r>
              <a:rPr lang="en-US" altLang="ja-JP" dirty="0" smtClean="0"/>
              <a:t>(      )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smtClean="0"/>
              <a:t>일본 고등학생들은 졸업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대학 진학을 희망하는 비율이 최근 들어 점점 낮아지고 있다</a:t>
            </a:r>
            <a:r>
              <a:rPr lang="en-US" altLang="ko-KR" dirty="0" smtClean="0"/>
              <a:t>.</a:t>
            </a:r>
            <a:r>
              <a:rPr lang="ja-JP" altLang="en-US" dirty="0" smtClean="0"/>
              <a:t> </a:t>
            </a:r>
            <a:r>
              <a:rPr lang="en-US" altLang="ja-JP" dirty="0"/>
              <a:t>(      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539515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국립대학에 가기 위해 치르는 일본의 국가 공통 시험을 무엇이라고 할까요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374952" y="2025412"/>
            <a:ext cx="8445520" cy="1835636"/>
            <a:chOff x="374952" y="2025412"/>
            <a:chExt cx="8445520" cy="1835636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611560" y="2132856"/>
              <a:ext cx="8208912" cy="1728192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52" y="2025412"/>
              <a:ext cx="740664" cy="502920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374952" y="4230405"/>
            <a:ext cx="8445520" cy="1862891"/>
            <a:chOff x="374952" y="4230405"/>
            <a:chExt cx="8445520" cy="1862891"/>
          </a:xfrm>
        </p:grpSpPr>
        <p:sp>
          <p:nvSpPr>
            <p:cNvPr id="8" name="모서리가 둥근 직사각형 7"/>
            <p:cNvSpPr/>
            <p:nvPr/>
          </p:nvSpPr>
          <p:spPr>
            <a:xfrm>
              <a:off x="611560" y="4365104"/>
              <a:ext cx="8208912" cy="1728192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52" y="4230405"/>
              <a:ext cx="740664" cy="493776"/>
            </a:xfrm>
            <a:prstGeom prst="rect">
              <a:avLst/>
            </a:prstGeom>
          </p:spPr>
        </p:pic>
      </p:grpSp>
      <p:sp>
        <p:nvSpPr>
          <p:cNvPr id="11" name="직사각형 10"/>
          <p:cNvSpPr/>
          <p:nvPr/>
        </p:nvSpPr>
        <p:spPr>
          <a:xfrm>
            <a:off x="3491880" y="3510449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X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56176" y="2413814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188168" y="5200263"/>
            <a:ext cx="2194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</a:rPr>
              <a:t>대학 입시 센터시험</a:t>
            </a:r>
            <a:endParaRPr lang="en-US" altLang="ko-K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8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동아리 활동</a:t>
            </a:r>
            <a:r>
              <a:rPr lang="en-US" altLang="ko-KR" sz="2000" b="1" dirty="0" smtClean="0"/>
              <a:t>(</a:t>
            </a:r>
            <a:r>
              <a:rPr lang="ja-JP" altLang="en-US" sz="2000" b="1" dirty="0" smtClean="0"/>
              <a:t>ぶかつ</a:t>
            </a:r>
            <a:r>
              <a:rPr lang="en-US" altLang="ko-KR" sz="2000" b="1" dirty="0" smtClean="0"/>
              <a:t>)</a:t>
            </a:r>
            <a:r>
              <a:rPr lang="ko-KR" altLang="en-US" sz="2000" b="1" dirty="0" smtClean="0"/>
              <a:t>과 대입 준비</a:t>
            </a:r>
            <a:endParaRPr lang="ko-KR" altLang="en-US" sz="2000" b="1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852936"/>
            <a:ext cx="868870" cy="864096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2267744" y="1844824"/>
            <a:ext cx="2880320" cy="792088"/>
          </a:xfrm>
          <a:prstGeom prst="wedgeRectCallout">
            <a:avLst>
              <a:gd name="adj1" fmla="val -54148"/>
              <a:gd name="adj2" fmla="val 352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고</a:t>
            </a:r>
            <a:r>
              <a:rPr lang="en-US" altLang="ko-KR" sz="1400" dirty="0" smtClean="0">
                <a:solidFill>
                  <a:schemeClr val="tx1"/>
                </a:solidFill>
              </a:rPr>
              <a:t>3</a:t>
            </a:r>
            <a:r>
              <a:rPr lang="ko-KR" altLang="en-US" sz="1400" dirty="0" smtClean="0">
                <a:solidFill>
                  <a:schemeClr val="tx1"/>
                </a:solidFill>
              </a:rPr>
              <a:t>인데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동아리 활동 계속 하면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공부하는데 방해가 되지 않아</a:t>
            </a:r>
            <a:r>
              <a:rPr lang="en-US" altLang="ko-KR" sz="1400" dirty="0" smtClean="0">
                <a:solidFill>
                  <a:schemeClr val="tx1"/>
                </a:solidFill>
              </a:rPr>
              <a:t>?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8" name="사각형 설명선 7"/>
          <p:cNvSpPr/>
          <p:nvPr/>
        </p:nvSpPr>
        <p:spPr>
          <a:xfrm>
            <a:off x="2771800" y="2852936"/>
            <a:ext cx="4104456" cy="1152128"/>
          </a:xfrm>
          <a:prstGeom prst="wedgeRectCallout">
            <a:avLst>
              <a:gd name="adj1" fmla="val 54610"/>
              <a:gd name="adj2" fmla="val 6185"/>
            </a:avLst>
          </a:prstGeom>
          <a:solidFill>
            <a:srgbClr val="FCF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응</a:t>
            </a:r>
            <a:r>
              <a:rPr lang="en-US" altLang="ko-KR" sz="1400" dirty="0" smtClean="0">
                <a:solidFill>
                  <a:schemeClr val="tx1"/>
                </a:solidFill>
              </a:rPr>
              <a:t>… </a:t>
            </a:r>
            <a:r>
              <a:rPr lang="ko-KR" altLang="en-US" sz="1400" dirty="0" smtClean="0">
                <a:solidFill>
                  <a:schemeClr val="tx1"/>
                </a:solidFill>
              </a:rPr>
              <a:t>여름까지는 할까 생각 중이에요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만화부는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주 </a:t>
            </a:r>
            <a:r>
              <a:rPr lang="en-US" altLang="ko-KR" sz="1400" dirty="0" smtClean="0">
                <a:solidFill>
                  <a:schemeClr val="tx1"/>
                </a:solidFill>
              </a:rPr>
              <a:t>2</a:t>
            </a:r>
            <a:r>
              <a:rPr lang="ko-KR" altLang="en-US" sz="1400" dirty="0" smtClean="0">
                <a:solidFill>
                  <a:schemeClr val="tx1"/>
                </a:solidFill>
              </a:rPr>
              <a:t>회 밖에 활동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안하니까</a:t>
            </a:r>
            <a:r>
              <a:rPr lang="ko-KR" altLang="en-US" sz="1400" dirty="0" smtClean="0">
                <a:solidFill>
                  <a:schemeClr val="tx1"/>
                </a:solidFill>
              </a:rPr>
              <a:t> 괜찮아요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  <a:r>
              <a:rPr lang="ko-KR" altLang="en-US" sz="1400" dirty="0" smtClean="0">
                <a:solidFill>
                  <a:schemeClr val="tx1"/>
                </a:solidFill>
              </a:rPr>
              <a:t>운동부에서는 고</a:t>
            </a:r>
            <a:r>
              <a:rPr lang="en-US" altLang="ko-KR" sz="1400" dirty="0" smtClean="0">
                <a:solidFill>
                  <a:schemeClr val="tx1"/>
                </a:solidFill>
              </a:rPr>
              <a:t>3</a:t>
            </a:r>
            <a:r>
              <a:rPr lang="ko-KR" altLang="en-US" sz="1400" dirty="0" smtClean="0">
                <a:solidFill>
                  <a:schemeClr val="tx1"/>
                </a:solidFill>
              </a:rPr>
              <a:t>인데도 아직 매일 연습하는 애들도 있는 걸요</a:t>
            </a:r>
            <a:r>
              <a:rPr lang="en-US" altLang="ko-KR" sz="1400" dirty="0" smtClean="0">
                <a:solidFill>
                  <a:schemeClr val="tx1"/>
                </a:solidFill>
              </a:rPr>
              <a:t>.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Administrator\Desktop\캡처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896" y="1865038"/>
            <a:ext cx="824212" cy="89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사각형 설명선 10"/>
          <p:cNvSpPr/>
          <p:nvPr/>
        </p:nvSpPr>
        <p:spPr>
          <a:xfrm>
            <a:off x="2267744" y="4241340"/>
            <a:ext cx="3600400" cy="792088"/>
          </a:xfrm>
          <a:prstGeom prst="wedgeRectCallout">
            <a:avLst>
              <a:gd name="adj1" fmla="val -54148"/>
              <a:gd name="adj2" fmla="val 352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어머</a:t>
            </a:r>
            <a:r>
              <a:rPr lang="en-US" altLang="ko-KR" sz="1400" dirty="0" smtClean="0">
                <a:solidFill>
                  <a:schemeClr val="tx1"/>
                </a:solidFill>
              </a:rPr>
              <a:t>. ‘</a:t>
            </a:r>
            <a:r>
              <a:rPr lang="ko-KR" altLang="en-US" sz="1400" dirty="0" smtClean="0">
                <a:solidFill>
                  <a:schemeClr val="tx1"/>
                </a:solidFill>
              </a:rPr>
              <a:t>동아리 활동은 언제까지</a:t>
            </a:r>
            <a:r>
              <a:rPr lang="en-US" altLang="ko-KR" sz="1400" dirty="0" smtClean="0">
                <a:solidFill>
                  <a:schemeClr val="tx1"/>
                </a:solidFill>
              </a:rPr>
              <a:t>’</a:t>
            </a:r>
            <a:r>
              <a:rPr lang="ko-KR" altLang="en-US" sz="1400" dirty="0" smtClean="0">
                <a:solidFill>
                  <a:schemeClr val="tx1"/>
                </a:solidFill>
              </a:rPr>
              <a:t>라는 교칙이 없는 거구나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  <a:r>
              <a:rPr lang="ko-KR" altLang="en-US" sz="1400" dirty="0" smtClean="0">
                <a:solidFill>
                  <a:schemeClr val="tx1"/>
                </a:solidFill>
              </a:rPr>
              <a:t>대입시험 준비는 언제 하고</a:t>
            </a:r>
            <a:r>
              <a:rPr lang="en-US" altLang="ko-KR" sz="1400" dirty="0" smtClean="0">
                <a:solidFill>
                  <a:schemeClr val="tx1"/>
                </a:solidFill>
              </a:rPr>
              <a:t>?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pic>
        <p:nvPicPr>
          <p:cNvPr id="12" name="Picture 2" descr="C:\Users\Administrator\Desktop\캡처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896" y="4261554"/>
            <a:ext cx="824212" cy="89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445224"/>
            <a:ext cx="868870" cy="864096"/>
          </a:xfrm>
          <a:prstGeom prst="rect">
            <a:avLst/>
          </a:prstGeom>
        </p:spPr>
      </p:pic>
      <p:sp>
        <p:nvSpPr>
          <p:cNvPr id="14" name="사각형 설명선 13"/>
          <p:cNvSpPr/>
          <p:nvPr/>
        </p:nvSpPr>
        <p:spPr>
          <a:xfrm>
            <a:off x="1607002" y="5280994"/>
            <a:ext cx="5269254" cy="1460374"/>
          </a:xfrm>
          <a:prstGeom prst="wedgeRectCallout">
            <a:avLst>
              <a:gd name="adj1" fmla="val 54610"/>
              <a:gd name="adj2" fmla="val 6185"/>
            </a:avLst>
          </a:prstGeom>
          <a:solidFill>
            <a:srgbClr val="FCF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‘</a:t>
            </a:r>
            <a:r>
              <a:rPr lang="ko-KR" altLang="en-US" sz="1400" dirty="0" smtClean="0">
                <a:solidFill>
                  <a:schemeClr val="tx1"/>
                </a:solidFill>
              </a:rPr>
              <a:t>동아리 활동은 고</a:t>
            </a:r>
            <a:r>
              <a:rPr lang="en-US" altLang="ko-KR" sz="1400" dirty="0" smtClean="0">
                <a:solidFill>
                  <a:schemeClr val="tx1"/>
                </a:solidFill>
              </a:rPr>
              <a:t>3 5</a:t>
            </a:r>
            <a:r>
              <a:rPr lang="ko-KR" altLang="en-US" sz="1400" dirty="0" smtClean="0">
                <a:solidFill>
                  <a:schemeClr val="tx1"/>
                </a:solidFill>
              </a:rPr>
              <a:t>월까지로</a:t>
            </a:r>
            <a:r>
              <a:rPr lang="en-US" altLang="ko-KR" sz="1400" dirty="0" smtClean="0">
                <a:solidFill>
                  <a:schemeClr val="tx1"/>
                </a:solidFill>
              </a:rPr>
              <a:t>’</a:t>
            </a:r>
            <a:r>
              <a:rPr lang="ko-KR" altLang="en-US" sz="1400" dirty="0" smtClean="0">
                <a:solidFill>
                  <a:schemeClr val="tx1"/>
                </a:solidFill>
              </a:rPr>
              <a:t>로 정해져 있는 학교도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있나봐요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  <a:r>
              <a:rPr lang="ko-KR" altLang="en-US" sz="1400" dirty="0" smtClean="0">
                <a:solidFill>
                  <a:schemeClr val="tx1"/>
                </a:solidFill>
              </a:rPr>
              <a:t>근데 우리 학교는 각자의 자유예요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  <a:r>
              <a:rPr lang="ko-KR" altLang="en-US" sz="1400" dirty="0" smtClean="0">
                <a:solidFill>
                  <a:schemeClr val="tx1"/>
                </a:solidFill>
              </a:rPr>
              <a:t>고</a:t>
            </a:r>
            <a:r>
              <a:rPr lang="en-US" altLang="ko-KR" sz="1400" dirty="0" smtClean="0">
                <a:solidFill>
                  <a:schemeClr val="tx1"/>
                </a:solidFill>
              </a:rPr>
              <a:t>2</a:t>
            </a:r>
            <a:r>
              <a:rPr lang="ko-KR" altLang="en-US" sz="1400" dirty="0" smtClean="0">
                <a:solidFill>
                  <a:schemeClr val="tx1"/>
                </a:solidFill>
              </a:rPr>
              <a:t>까지만 하고 그만두는 애들도 있고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고</a:t>
            </a:r>
            <a:r>
              <a:rPr lang="en-US" altLang="ko-KR" sz="1400" dirty="0" smtClean="0">
                <a:solidFill>
                  <a:schemeClr val="tx1"/>
                </a:solidFill>
              </a:rPr>
              <a:t>3 </a:t>
            </a:r>
            <a:r>
              <a:rPr lang="ko-KR" altLang="en-US" sz="1400" dirty="0" smtClean="0">
                <a:solidFill>
                  <a:schemeClr val="tx1"/>
                </a:solidFill>
              </a:rPr>
              <a:t>가을까지 하는 애들도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있더라구요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  <a:r>
              <a:rPr lang="ko-KR" altLang="en-US" sz="1400" dirty="0" smtClean="0">
                <a:solidFill>
                  <a:schemeClr val="tx1"/>
                </a:solidFill>
              </a:rPr>
              <a:t>그래서 언제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그만둘지가</a:t>
            </a:r>
            <a:r>
              <a:rPr lang="ko-KR" altLang="en-US" sz="1400" dirty="0" smtClean="0">
                <a:solidFill>
                  <a:schemeClr val="tx1"/>
                </a:solidFill>
              </a:rPr>
              <a:t> 동아리 활동을 하는 고</a:t>
            </a:r>
            <a:r>
              <a:rPr lang="en-US" altLang="ko-KR" sz="1400" dirty="0" smtClean="0">
                <a:solidFill>
                  <a:schemeClr val="tx1"/>
                </a:solidFill>
              </a:rPr>
              <a:t>3 </a:t>
            </a:r>
            <a:r>
              <a:rPr lang="ko-KR" altLang="en-US" sz="1400" dirty="0" smtClean="0">
                <a:solidFill>
                  <a:schemeClr val="tx1"/>
                </a:solidFill>
              </a:rPr>
              <a:t>학생들의 고민이기도 해요</a:t>
            </a:r>
            <a:r>
              <a:rPr lang="en-US" altLang="ko-KR" sz="1400" dirty="0" smtClean="0">
                <a:solidFill>
                  <a:schemeClr val="tx1"/>
                </a:solidFill>
              </a:rPr>
              <a:t>.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88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듣고 야마다가 여름 방학에 무엇을 할 예정인지 찾아 </a:t>
            </a:r>
            <a:r>
              <a:rPr lang="en-US" altLang="ko-KR" sz="1400" dirty="0" smtClean="0"/>
              <a:t>V</a:t>
            </a:r>
            <a:r>
              <a:rPr lang="ko-KR" altLang="en-US" sz="1400" dirty="0" smtClean="0"/>
              <a:t>표 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2788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08"/>
          <a:stretch/>
        </p:blipFill>
        <p:spPr bwMode="auto">
          <a:xfrm>
            <a:off x="395536" y="2636912"/>
            <a:ext cx="2449902" cy="234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istrator\Desktop\캡처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63" r="36478"/>
          <a:stretch/>
        </p:blipFill>
        <p:spPr bwMode="auto">
          <a:xfrm>
            <a:off x="3459192" y="2636912"/>
            <a:ext cx="2501661" cy="234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istrator\Desktop\캡처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87"/>
          <a:stretch/>
        </p:blipFill>
        <p:spPr bwMode="auto">
          <a:xfrm>
            <a:off x="6516216" y="2636912"/>
            <a:ext cx="2470030" cy="234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172400" y="4327600"/>
            <a:ext cx="4784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 smtClean="0">
                <a:solidFill>
                  <a:srgbClr val="FF0000"/>
                </a:solidFill>
              </a:rPr>
              <a:t>V</a:t>
            </a:r>
          </a:p>
        </p:txBody>
      </p:sp>
      <p:pic>
        <p:nvPicPr>
          <p:cNvPr id="2" name="59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126041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7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3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빈칸에 공통으로 들어갈 말로 알맞은 것을 골라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490536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r>
              <a:rPr lang="ko-KR" altLang="en-US" dirty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いこう</a:t>
            </a:r>
            <a:r>
              <a:rPr lang="en-US" altLang="ko-KR" dirty="0" smtClean="0">
                <a:latin typeface="ＭＳ Ｐゴシック"/>
              </a:rPr>
              <a:t>			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しよう</a:t>
            </a:r>
            <a:r>
              <a:rPr lang="en-US" altLang="ko-KR" dirty="0" smtClean="0">
                <a:latin typeface="ＭＳ Ｐゴシック"/>
              </a:rPr>
              <a:t>			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のもう</a:t>
            </a:r>
            <a:r>
              <a:rPr lang="ko-KR" altLang="en-US" dirty="0" smtClean="0">
                <a:latin typeface="ＭＳ Ｐゴシック"/>
              </a:rPr>
              <a:t>            </a:t>
            </a:r>
            <a:endParaRPr lang="en-US" altLang="ko-KR" dirty="0" smtClean="0">
              <a:latin typeface="ＭＳ Ｐゴシック"/>
            </a:endParaRPr>
          </a:p>
          <a:p>
            <a:endParaRPr lang="en-US" altLang="ko-KR" dirty="0">
              <a:solidFill>
                <a:schemeClr val="bg2">
                  <a:lumMod val="50000"/>
                </a:schemeClr>
              </a:solidFill>
              <a:latin typeface="ＭＳ Ｐゴシック"/>
            </a:endParaRPr>
          </a:p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➍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かけよう</a:t>
            </a:r>
            <a:r>
              <a:rPr lang="en-US" altLang="ko-KR" dirty="0" smtClean="0">
                <a:latin typeface="ＭＳ Ｐゴシック"/>
              </a:rPr>
              <a:t>		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➎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たべよう</a:t>
            </a:r>
            <a:endParaRPr lang="ko-KR" altLang="en-US" dirty="0"/>
          </a:p>
        </p:txBody>
      </p:sp>
      <p:sp>
        <p:nvSpPr>
          <p:cNvPr id="5" name="타원 4"/>
          <p:cNvSpPr/>
          <p:nvPr/>
        </p:nvSpPr>
        <p:spPr>
          <a:xfrm>
            <a:off x="3592100" y="4490536"/>
            <a:ext cx="369332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611560" y="2029490"/>
            <a:ext cx="7848872" cy="1687542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ja-JP" altLang="en-US" dirty="0">
                <a:solidFill>
                  <a:schemeClr val="tx1"/>
                </a:solidFill>
              </a:rPr>
              <a:t>しゅうまつ</a:t>
            </a:r>
            <a:r>
              <a:rPr lang="ja-JP" altLang="en-US" dirty="0" smtClean="0">
                <a:solidFill>
                  <a:schemeClr val="tx1"/>
                </a:solidFill>
              </a:rPr>
              <a:t>に　そうしを　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と　思って　います。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ja-JP" altLang="en-US" dirty="0">
                <a:solidFill>
                  <a:schemeClr val="tx1"/>
                </a:solidFill>
              </a:rPr>
              <a:t>毎</a:t>
            </a:r>
            <a:r>
              <a:rPr lang="ja-JP" altLang="en-US" dirty="0" smtClean="0">
                <a:solidFill>
                  <a:schemeClr val="tx1"/>
                </a:solidFill>
              </a:rPr>
              <a:t>朝　テニスを　</a:t>
            </a:r>
            <a:r>
              <a:rPr lang="ja-JP" altLang="en-US" u="sng" dirty="0">
                <a:solidFill>
                  <a:schemeClr val="tx1"/>
                </a:solidFill>
              </a:rPr>
              <a:t>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と　思って　います。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65488" y="237475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9" name="TextBox 8"/>
          <p:cNvSpPr txBox="1"/>
          <p:nvPr/>
        </p:nvSpPr>
        <p:spPr>
          <a:xfrm>
            <a:off x="3843294" y="2920661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1017730" y="2899837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まい　あさ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9022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38" y="4051194"/>
            <a:ext cx="819150" cy="419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주어진 대화문의 빈칸에 들어갈 표현을 보기에서 골라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611560" y="2024844"/>
            <a:ext cx="7848872" cy="1692188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accent4"/>
                </a:solidFill>
              </a:rPr>
              <a:t>A</a:t>
            </a:r>
            <a:r>
              <a:rPr lang="en-US" altLang="ko-KR" dirty="0" smtClean="0"/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山田先生の　でんわばんごうが　わからないんですが。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じゃ、　　　　　　　　　　　　　ほうが　いいです。</a:t>
            </a:r>
            <a:r>
              <a:rPr lang="ja-JP" altLang="en-US" dirty="0" smtClean="0"/>
              <a:t>が</a:t>
            </a:r>
            <a:r>
              <a:rPr lang="ja-JP" altLang="en-US" dirty="0"/>
              <a:t>　いいです。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1662802" y="2364849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やま　だ</a:t>
            </a:r>
            <a:endParaRPr lang="ko-KR" altLang="en-US" sz="700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683568" y="4437112"/>
            <a:ext cx="7848872" cy="1008112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tx1"/>
                </a:solidFill>
              </a:rPr>
              <a:t>くすりを　のんだ</a:t>
            </a:r>
            <a:r>
              <a:rPr lang="en-US" altLang="ja-JP" dirty="0" smtClean="0">
                <a:solidFill>
                  <a:schemeClr val="tx1"/>
                </a:solidFill>
              </a:rPr>
              <a:t>			</a:t>
            </a:r>
            <a:r>
              <a:rPr lang="ja-JP" altLang="en-US" dirty="0" smtClean="0">
                <a:solidFill>
                  <a:schemeClr val="tx1"/>
                </a:solidFill>
              </a:rPr>
              <a:t>ゆっくり　やすんだ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きむらさん</a:t>
            </a:r>
            <a:r>
              <a:rPr lang="ja-JP" altLang="en-US" dirty="0" smtClean="0">
                <a:solidFill>
                  <a:schemeClr val="tx1"/>
                </a:solidFill>
              </a:rPr>
              <a:t>に　きいた</a:t>
            </a:r>
            <a:r>
              <a:rPr lang="en-US" altLang="ja-JP" dirty="0" smtClean="0">
                <a:solidFill>
                  <a:schemeClr val="tx1"/>
                </a:solidFill>
              </a:rPr>
              <a:t>		</a:t>
            </a:r>
            <a:r>
              <a:rPr lang="ja-JP" altLang="en-US" dirty="0" smtClean="0">
                <a:solidFill>
                  <a:schemeClr val="tx1"/>
                </a:solidFill>
              </a:rPr>
              <a:t>ペンを　つかった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972" y="2364849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せん　せい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1026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잘 듣고 무엇을 뜻하는지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60868"/>
            <a:ext cx="7227231" cy="579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93108" y="15365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</a:rPr>
              <a:t>く</a:t>
            </a:r>
            <a:endParaRPr lang="ko-KR" altLang="en-US" dirty="0">
              <a:solidFill>
                <a:srgbClr val="FF0000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931012" y="1593630"/>
            <a:ext cx="720080" cy="369332"/>
            <a:chOff x="6156176" y="1628800"/>
            <a:chExt cx="720080" cy="369332"/>
          </a:xfrm>
        </p:grpSpPr>
        <p:sp>
          <p:nvSpPr>
            <p:cNvPr id="19" name="TextBox 18"/>
            <p:cNvSpPr txBox="1"/>
            <p:nvPr/>
          </p:nvSpPr>
          <p:spPr>
            <a:xfrm>
              <a:off x="6156176" y="162880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>
                  <a:solidFill>
                    <a:srgbClr val="FF0000"/>
                  </a:solidFill>
                </a:rPr>
                <a:t>け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16216" y="162880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>
                  <a:solidFill>
                    <a:srgbClr val="FF0000"/>
                  </a:solidFill>
                </a:rPr>
                <a:t>る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3113088" y="5335712"/>
            <a:ext cx="720080" cy="369332"/>
            <a:chOff x="6156176" y="1628800"/>
            <a:chExt cx="720080" cy="369332"/>
          </a:xfrm>
        </p:grpSpPr>
        <p:sp>
          <p:nvSpPr>
            <p:cNvPr id="23" name="TextBox 22"/>
            <p:cNvSpPr txBox="1"/>
            <p:nvPr/>
          </p:nvSpPr>
          <p:spPr>
            <a:xfrm>
              <a:off x="6156176" y="162880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>
                  <a:solidFill>
                    <a:srgbClr val="FF0000"/>
                  </a:solidFill>
                </a:rPr>
                <a:t>ら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16216" y="162880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>
                  <a:solidFill>
                    <a:srgbClr val="FF0000"/>
                  </a:solidFill>
                </a:rPr>
                <a:t>う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668344" y="53294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る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79512" y="2564904"/>
            <a:ext cx="2088232" cy="57606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今年の　けいかく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0040" y="2565942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ことし</a:t>
            </a:r>
            <a:endParaRPr lang="ko-KR" altLang="en-US" sz="700" dirty="0"/>
          </a:p>
        </p:txBody>
      </p:sp>
      <p:pic>
        <p:nvPicPr>
          <p:cNvPr id="3" name="47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0040" y="2205942"/>
            <a:ext cx="360000" cy="360000"/>
          </a:xfrm>
          <a:prstGeom prst="rect">
            <a:avLst/>
          </a:prstGeom>
        </p:spPr>
      </p:pic>
      <p:pic>
        <p:nvPicPr>
          <p:cNvPr id="4" name="47-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08417" y="1685998"/>
            <a:ext cx="360000" cy="360000"/>
          </a:xfrm>
          <a:prstGeom prst="rect">
            <a:avLst/>
          </a:prstGeom>
        </p:spPr>
      </p:pic>
      <p:pic>
        <p:nvPicPr>
          <p:cNvPr id="7" name="47-2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321432" y="1418296"/>
            <a:ext cx="360000" cy="360000"/>
          </a:xfrm>
          <a:prstGeom prst="rect">
            <a:avLst/>
          </a:prstGeom>
        </p:spPr>
      </p:pic>
      <p:pic>
        <p:nvPicPr>
          <p:cNvPr id="9" name="47-3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26343" y="5495065"/>
            <a:ext cx="360000" cy="360000"/>
          </a:xfrm>
          <a:prstGeom prst="rect">
            <a:avLst/>
          </a:prstGeom>
        </p:spPr>
      </p:pic>
      <p:pic>
        <p:nvPicPr>
          <p:cNvPr id="10" name="47-4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501432" y="548993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79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5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02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3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4. </a:t>
            </a:r>
            <a:r>
              <a:rPr lang="ko-KR" altLang="en-US" sz="1400" dirty="0" smtClean="0"/>
              <a:t>낱말 카드를 우리말에 맞게 배열하여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5" name="타원 4"/>
          <p:cNvSpPr/>
          <p:nvPr/>
        </p:nvSpPr>
        <p:spPr>
          <a:xfrm>
            <a:off x="107504" y="2204864"/>
            <a:ext cx="2016224" cy="12241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大学で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411760" y="2204864"/>
            <a:ext cx="2016224" cy="122413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べんきょう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しよう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4716016" y="2204864"/>
            <a:ext cx="2016224" cy="12241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日本語を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7020272" y="2204864"/>
            <a:ext cx="2016224" cy="12241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と　思って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8324" y="2518774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だい　がく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5300706" y="251877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  ほん  ご</a:t>
            </a:r>
            <a:endParaRPr lang="ko-KR" altLang="en-US" sz="700" dirty="0"/>
          </a:p>
        </p:txBody>
      </p:sp>
      <p:sp>
        <p:nvSpPr>
          <p:cNvPr id="20" name="TextBox 19"/>
          <p:cNvSpPr txBox="1"/>
          <p:nvPr/>
        </p:nvSpPr>
        <p:spPr>
          <a:xfrm>
            <a:off x="7838238" y="2518774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おも</a:t>
            </a:r>
            <a:endParaRPr lang="en-US" altLang="ko-KR" sz="700" dirty="0" smtClean="0"/>
          </a:p>
        </p:txBody>
      </p:sp>
      <p:sp>
        <p:nvSpPr>
          <p:cNvPr id="21" name="오른쪽 화살표 20"/>
          <p:cNvSpPr/>
          <p:nvPr/>
        </p:nvSpPr>
        <p:spPr>
          <a:xfrm>
            <a:off x="611560" y="4119509"/>
            <a:ext cx="360040" cy="3600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170372" y="4114863"/>
            <a:ext cx="6858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대학에서 일본어를 공부하려고 생각하고 있어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39552" y="5260558"/>
            <a:ext cx="816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u="sng" dirty="0"/>
              <a:t>　</a:t>
            </a:r>
            <a:r>
              <a:rPr lang="ja-JP" altLang="en-US" u="sng" dirty="0" smtClean="0"/>
              <a:t>　　　　　　　　　　</a:t>
            </a:r>
            <a:r>
              <a:rPr lang="ko-KR" altLang="en-US" dirty="0" smtClean="0"/>
              <a:t> </a:t>
            </a:r>
            <a:r>
              <a:rPr lang="ja-JP" altLang="en-US" u="sng" dirty="0"/>
              <a:t>　　　</a:t>
            </a:r>
            <a:r>
              <a:rPr lang="ja-JP" altLang="en-US" u="sng" dirty="0" smtClean="0"/>
              <a:t>　</a:t>
            </a:r>
            <a:r>
              <a:rPr lang="ja-JP" altLang="en-US" u="sng" dirty="0"/>
              <a:t>　</a:t>
            </a:r>
            <a:r>
              <a:rPr lang="ja-JP" altLang="en-US" u="sng" dirty="0" smtClean="0"/>
              <a:t>　　　</a:t>
            </a:r>
            <a:r>
              <a:rPr lang="ja-JP" altLang="en-US" u="sng" dirty="0"/>
              <a:t>　　　</a:t>
            </a:r>
            <a:r>
              <a:rPr lang="ko-KR" altLang="en-US" dirty="0"/>
              <a:t> </a:t>
            </a:r>
            <a:r>
              <a:rPr lang="ja-JP" altLang="en-US" u="sng" dirty="0"/>
              <a:t>　　</a:t>
            </a:r>
            <a:r>
              <a:rPr lang="ja-JP" altLang="en-US" u="sng" dirty="0" smtClean="0"/>
              <a:t>　　</a:t>
            </a:r>
            <a:r>
              <a:rPr lang="ja-JP" altLang="en-US" u="sng" dirty="0"/>
              <a:t>　　</a:t>
            </a:r>
            <a:r>
              <a:rPr lang="ja-JP" altLang="en-US" u="sng" dirty="0" smtClean="0"/>
              <a:t>　　</a:t>
            </a:r>
            <a:r>
              <a:rPr lang="ja-JP" altLang="en-US" u="sng" dirty="0"/>
              <a:t>　　　</a:t>
            </a:r>
            <a:r>
              <a:rPr lang="ko-KR" altLang="en-US" dirty="0"/>
              <a:t> </a:t>
            </a:r>
            <a:r>
              <a:rPr lang="ja-JP" altLang="en-US" u="sng" dirty="0"/>
              <a:t>　　　　</a:t>
            </a:r>
            <a:r>
              <a:rPr lang="ja-JP" altLang="en-US" u="sng" dirty="0" smtClean="0"/>
              <a:t>　　　</a:t>
            </a:r>
            <a:r>
              <a:rPr lang="ja-JP" altLang="en-US" u="sng" dirty="0"/>
              <a:t>　　　</a:t>
            </a:r>
            <a:r>
              <a:rPr lang="ko-KR" altLang="en-US" dirty="0"/>
              <a:t> </a:t>
            </a:r>
            <a:r>
              <a:rPr lang="ja-JP" altLang="en-US" dirty="0" smtClean="0"/>
              <a:t>いるんだ。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043608" y="5188550"/>
            <a:ext cx="881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大学で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99792" y="518855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日本語を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39952" y="518855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べんきょうしよう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84168" y="5188550"/>
            <a:ext cx="122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と　思って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7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今年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けいかく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～ことにする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日本</a:t>
            </a:r>
            <a:r>
              <a:rPr lang="ja-JP" altLang="en-US" dirty="0" smtClean="0"/>
              <a:t>語のうりょくしけん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131840" y="980727"/>
            <a:ext cx="3096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올해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계획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하기로 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일본어능력시험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772828" y="880700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ことし</a:t>
            </a:r>
            <a:endParaRPr lang="ko-KR" altLang="en-US" sz="700" dirty="0"/>
          </a:p>
        </p:txBody>
      </p:sp>
      <p:sp>
        <p:nvSpPr>
          <p:cNvPr id="5" name="TextBox 4"/>
          <p:cNvSpPr txBox="1"/>
          <p:nvPr/>
        </p:nvSpPr>
        <p:spPr>
          <a:xfrm>
            <a:off x="767202" y="2527400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　ご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65652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 듣고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としょかんに　行こう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こんどの　しゅうまつ、　何を　する　つもりですか。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としょかんに　行こう</a:t>
            </a:r>
            <a:r>
              <a:rPr lang="ja-JP" altLang="en-US" dirty="0" smtClean="0"/>
              <a:t>と　思っています。</a:t>
            </a:r>
            <a:endParaRPr lang="en-US" altLang="ja-JP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6291845" y="2040596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23" y="1901442"/>
            <a:ext cx="1351942" cy="1350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291845" y="259369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5430013" y="2593022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い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3" name="48-1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32895" y="154101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先生に　会おう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じてんしゃに　乗ろう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こんどの　しゅうまつ、　何を　する　つもりですか。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先生に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会おう</a:t>
            </a:r>
            <a:r>
              <a:rPr lang="ja-JP" altLang="en-US" dirty="0"/>
              <a:t>と　思っています。</a:t>
            </a:r>
            <a:endParaRPr lang="en-US" altLang="ja-JP" dirty="0"/>
          </a:p>
        </p:txBody>
      </p:sp>
      <p:sp>
        <p:nvSpPr>
          <p:cNvPr id="14" name="TextBox 13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こんどの　しゅうまつ、　何を　する　つもりですか。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じてんしゃに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乗ろう</a:t>
            </a:r>
            <a:r>
              <a:rPr lang="ja-JP" altLang="en-US" dirty="0" smtClean="0"/>
              <a:t>と</a:t>
            </a:r>
            <a:r>
              <a:rPr lang="ja-JP" altLang="en-US" dirty="0"/>
              <a:t>　思っています。</a:t>
            </a:r>
            <a:endParaRPr lang="en-US" altLang="ja-JP" dirty="0"/>
          </a:p>
        </p:txBody>
      </p:sp>
      <p:sp>
        <p:nvSpPr>
          <p:cNvPr id="17" name="TextBox 16"/>
          <p:cNvSpPr txBox="1"/>
          <p:nvPr/>
        </p:nvSpPr>
        <p:spPr>
          <a:xfrm>
            <a:off x="6291845" y="4837370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sp>
        <p:nvSpPr>
          <p:cNvPr id="18" name="TextBox 17"/>
          <p:cNvSpPr txBox="1"/>
          <p:nvPr/>
        </p:nvSpPr>
        <p:spPr>
          <a:xfrm>
            <a:off x="6291845" y="539046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5430013" y="5389796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の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91845" y="2040596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sp>
        <p:nvSpPr>
          <p:cNvPr id="21" name="TextBox 20"/>
          <p:cNvSpPr txBox="1"/>
          <p:nvPr/>
        </p:nvSpPr>
        <p:spPr>
          <a:xfrm>
            <a:off x="5814138" y="259369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22" name="TextBox 21"/>
          <p:cNvSpPr txBox="1"/>
          <p:nvPr/>
        </p:nvSpPr>
        <p:spPr>
          <a:xfrm>
            <a:off x="4923414" y="2593022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あ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52" y="1901442"/>
            <a:ext cx="1171439" cy="135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73" y="4651806"/>
            <a:ext cx="1166618" cy="1350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042066" y="2593694"/>
            <a:ext cx="72008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せん　せい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2" name="48-1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1532110"/>
            <a:ext cx="360000" cy="360000"/>
          </a:xfrm>
          <a:prstGeom prst="rect">
            <a:avLst/>
          </a:prstGeom>
        </p:spPr>
      </p:pic>
      <p:pic>
        <p:nvPicPr>
          <p:cNvPr id="5" name="48-1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429180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6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ゆっくり　やすもう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アニメを　見よう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こんどの　しゅうまつ、　何を　する　つもりですか。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ゆっくり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やすもう</a:t>
            </a:r>
            <a:r>
              <a:rPr lang="ja-JP" altLang="en-US" dirty="0" smtClean="0"/>
              <a:t>と</a:t>
            </a:r>
            <a:r>
              <a:rPr lang="ja-JP" altLang="en-US" dirty="0"/>
              <a:t>　思っています。</a:t>
            </a:r>
            <a:endParaRPr lang="en-US" altLang="ja-JP" dirty="0"/>
          </a:p>
        </p:txBody>
      </p:sp>
      <p:sp>
        <p:nvSpPr>
          <p:cNvPr id="17" name="TextBox 16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こんどの　しゅうまつ、　何を　する　つもりですか。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アニメを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見よう</a:t>
            </a:r>
            <a:r>
              <a:rPr lang="ja-JP" altLang="en-US" dirty="0" smtClean="0"/>
              <a:t>と</a:t>
            </a:r>
            <a:r>
              <a:rPr lang="ja-JP" altLang="en-US" dirty="0"/>
              <a:t>　思っています。</a:t>
            </a:r>
            <a:endParaRPr lang="en-US" altLang="ja-JP" dirty="0"/>
          </a:p>
        </p:txBody>
      </p:sp>
      <p:sp>
        <p:nvSpPr>
          <p:cNvPr id="18" name="TextBox 17"/>
          <p:cNvSpPr txBox="1"/>
          <p:nvPr/>
        </p:nvSpPr>
        <p:spPr>
          <a:xfrm>
            <a:off x="6291845" y="4837370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5886315" y="539046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sp>
        <p:nvSpPr>
          <p:cNvPr id="20" name="TextBox 19"/>
          <p:cNvSpPr txBox="1"/>
          <p:nvPr/>
        </p:nvSpPr>
        <p:spPr>
          <a:xfrm>
            <a:off x="4997965" y="5389796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み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91845" y="2040596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sp>
        <p:nvSpPr>
          <p:cNvPr id="22" name="TextBox 21"/>
          <p:cNvSpPr txBox="1"/>
          <p:nvPr/>
        </p:nvSpPr>
        <p:spPr>
          <a:xfrm>
            <a:off x="6030162" y="259369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  <a:endParaRPr lang="ko-KR" altLang="en-US" sz="7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62" y="1901442"/>
            <a:ext cx="1171957" cy="135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62" y="4661250"/>
            <a:ext cx="1166618" cy="1350000"/>
          </a:xfrm>
          <a:prstGeom prst="rect">
            <a:avLst/>
          </a:prstGeom>
        </p:spPr>
      </p:pic>
      <p:pic>
        <p:nvPicPr>
          <p:cNvPr id="3" name="48-1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1541442"/>
            <a:ext cx="360000" cy="360000"/>
          </a:xfrm>
          <a:prstGeom prst="rect">
            <a:avLst/>
          </a:prstGeom>
        </p:spPr>
      </p:pic>
      <p:pic>
        <p:nvPicPr>
          <p:cNvPr id="5" name="48-1-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430001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しゅうまつ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としょかん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～（よ）うと思う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先生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じてんしゃ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ゆっくり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やすむ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131840" y="980727"/>
            <a:ext cx="30963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주말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도서관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하려고 생각하다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선생님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자전거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천천히</a:t>
            </a:r>
            <a:r>
              <a:rPr lang="en-US" altLang="ko-KR" dirty="0" smtClean="0"/>
              <a:t>, </a:t>
            </a:r>
            <a:r>
              <a:rPr lang="ko-KR" altLang="en-US" dirty="0" smtClean="0"/>
              <a:t>푹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쉬다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1674428" y="1971588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5370" y="2492896"/>
            <a:ext cx="6306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せ</a:t>
            </a:r>
            <a:r>
              <a:rPr lang="ja-JP" altLang="en-US" sz="700" dirty="0" smtClean="0"/>
              <a:t>ん　せ</a:t>
            </a:r>
            <a:r>
              <a:rPr lang="ja-JP" altLang="en-US" sz="700" dirty="0"/>
              <a:t>い</a:t>
            </a:r>
            <a:endParaRPr lang="ja-JP" altLang="en-US" sz="700" dirty="0" smtClean="0"/>
          </a:p>
        </p:txBody>
      </p:sp>
    </p:spTree>
    <p:extLst>
      <p:ext uri="{BB962C8B-B14F-4D97-AF65-F5344CB8AC3E}">
        <p14:creationId xmlns:p14="http://schemas.microsoft.com/office/powerpoint/2010/main" val="354892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1605</Words>
  <Application>Microsoft Office PowerPoint</Application>
  <PresentationFormat>화면 슬라이드 쇼(4:3)</PresentationFormat>
  <Paragraphs>606</Paragraphs>
  <Slides>40</Slides>
  <Notes>0</Notes>
  <HiddenSlides>0</HiddenSlides>
  <MMClips>28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1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156</cp:revision>
  <dcterms:created xsi:type="dcterms:W3CDTF">2017-11-16T00:40:10Z</dcterms:created>
  <dcterms:modified xsi:type="dcterms:W3CDTF">2018-02-02T02:39:16Z</dcterms:modified>
</cp:coreProperties>
</file>